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329" r:id="rId6"/>
    <p:sldId id="344" r:id="rId7"/>
    <p:sldId id="340" r:id="rId8"/>
    <p:sldId id="341" r:id="rId9"/>
    <p:sldId id="343" r:id="rId10"/>
    <p:sldId id="342" r:id="rId11"/>
    <p:sldId id="34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70" userDrawn="1">
          <p15:clr>
            <a:srgbClr val="A4A3A4"/>
          </p15:clr>
        </p15:guide>
        <p15:guide id="3" pos="7265" userDrawn="1">
          <p15:clr>
            <a:srgbClr val="A4A3A4"/>
          </p15:clr>
        </p15:guide>
        <p15:guide id="4" orient="horz" pos="2160">
          <p15:clr>
            <a:srgbClr val="A4A3A4"/>
          </p15:clr>
        </p15:guide>
        <p15:guide id="5" pos="5042" userDrawn="1">
          <p15:clr>
            <a:srgbClr val="A4A3A4"/>
          </p15:clr>
        </p15:guide>
        <p15:guide id="6" pos="6312" userDrawn="1">
          <p15:clr>
            <a:srgbClr val="A4A3A4"/>
          </p15:clr>
        </p15:guide>
        <p15:guide id="7" pos="4407" userDrawn="1">
          <p15:clr>
            <a:srgbClr val="A4A3A4"/>
          </p15:clr>
        </p15:guide>
        <p15:guide id="8" pos="2683" userDrawn="1">
          <p15:clr>
            <a:srgbClr val="A4A3A4"/>
          </p15:clr>
        </p15:guide>
        <p15:guide id="9" pos="824" userDrawn="1">
          <p15:clr>
            <a:srgbClr val="A4A3A4"/>
          </p15:clr>
        </p15:guide>
        <p15:guide id="10" orient="horz" pos="300" userDrawn="1">
          <p15:clr>
            <a:srgbClr val="A4A3A4"/>
          </p15:clr>
        </p15:guide>
        <p15:guide id="11" orient="horz" pos="3997" userDrawn="1">
          <p15:clr>
            <a:srgbClr val="A4A3A4"/>
          </p15:clr>
        </p15:guide>
        <p15:guide id="12" orient="horz" pos="10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5D79F"/>
    <a:srgbClr val="00B585"/>
    <a:srgbClr val="000000"/>
    <a:srgbClr val="32D74B"/>
    <a:srgbClr val="79428B"/>
    <a:srgbClr val="E47E46"/>
    <a:srgbClr val="7E7E7E"/>
    <a:srgbClr val="09567F"/>
    <a:srgbClr val="1295D8"/>
    <a:srgbClr val="0055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92" autoAdjust="0"/>
    <p:restoredTop sz="95646" autoAdjust="0"/>
  </p:normalViewPr>
  <p:slideViewPr>
    <p:cSldViewPr snapToGrid="0">
      <p:cViewPr>
        <p:scale>
          <a:sx n="75" d="100"/>
          <a:sy n="75" d="100"/>
        </p:scale>
        <p:origin x="749" y="0"/>
      </p:cViewPr>
      <p:guideLst>
        <p:guide pos="370"/>
        <p:guide pos="7265"/>
        <p:guide orient="horz" pos="2160"/>
        <p:guide pos="5042"/>
        <p:guide pos="6312"/>
        <p:guide pos="4407"/>
        <p:guide pos="2683"/>
        <p:guide pos="824"/>
        <p:guide orient="horz" pos="300"/>
        <p:guide orient="horz" pos="3997"/>
        <p:guide orient="horz" pos="10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BBD65-146B-EC4C-83B5-8EBFCB408712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9DDE9-F6B5-BA4A-B655-C30707047F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70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6CC86-58EB-5F4B-A4A2-39B6E15C8016}" type="datetimeFigureOut">
              <a:rPr lang="en-US"/>
              <a:pPr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D5646-A00B-3942-B201-4EB41B9B77BE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186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CP01_Opening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06509" y="2883065"/>
            <a:ext cx="5489492" cy="504753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4000" b="0" i="0" baseline="0" smtClean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Opening Slide</a:t>
            </a:r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AB7FCF3-7AD4-188A-2BA6-D57420B630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3261" y="6160576"/>
            <a:ext cx="1849808" cy="433951"/>
          </a:xfrm>
          <a:prstGeom prst="rect">
            <a:avLst/>
          </a:prstGeom>
          <a:effectLst/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B9BD7-A26B-A5BF-03A3-3FD351D9BDA5}"/>
              </a:ext>
            </a:extLst>
          </p:cNvPr>
          <p:cNvCxnSpPr/>
          <p:nvPr userDrawn="1"/>
        </p:nvCxnSpPr>
        <p:spPr>
          <a:xfrm>
            <a:off x="609601" y="6058328"/>
            <a:ext cx="10928423" cy="0"/>
          </a:xfrm>
          <a:prstGeom prst="line">
            <a:avLst/>
          </a:prstGeom>
          <a:ln w="12700" cmpd="sng">
            <a:solidFill>
              <a:srgbClr val="00558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7C9D9681-A4AC-1725-C19B-5E966393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1501" y="6304853"/>
            <a:ext cx="1457436" cy="138499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900">
                <a:solidFill>
                  <a:srgbClr val="005581"/>
                </a:solidFill>
                <a:latin typeface="Arial"/>
                <a:cs typeface="Arial"/>
              </a:defRPr>
            </a:lvl1pPr>
          </a:lstStyle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072FA7D8-A26C-CA43-F2AA-9AF6E450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584" y="6304853"/>
            <a:ext cx="364453" cy="1384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defRPr sz="900" baseline="0">
                <a:solidFill>
                  <a:srgbClr val="005581"/>
                </a:solidFill>
                <a:latin typeface="Arial"/>
              </a:defRPr>
            </a:lvl1pPr>
          </a:lstStyle>
          <a:p>
            <a:fld id="{0FE39AC3-0E75-AD46-AE71-AE18BB921A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C7B28B-E9FF-5835-B73D-66B1E6F61512}"/>
              </a:ext>
            </a:extLst>
          </p:cNvPr>
          <p:cNvCxnSpPr/>
          <p:nvPr userDrawn="1"/>
        </p:nvCxnSpPr>
        <p:spPr>
          <a:xfrm rot="5400000" flipH="1" flipV="1">
            <a:off x="11215936" y="6374517"/>
            <a:ext cx="136525" cy="2117"/>
          </a:xfrm>
          <a:prstGeom prst="line">
            <a:avLst/>
          </a:prstGeom>
          <a:ln w="9525" cap="flat" cmpd="sng" algn="ctr">
            <a:solidFill>
              <a:srgbClr val="00558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F7E8EFDB-ADE7-9E96-C34B-22CD78337EC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6509" y="3725012"/>
            <a:ext cx="5489491" cy="25237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2000" b="0" i="0" baseline="0" smtClean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/>
              <a:t>Subheader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CP02_Divide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5"/>
          <p:cNvSpPr>
            <a:spLocks noGrp="1"/>
          </p:cNvSpPr>
          <p:nvPr>
            <p:ph sz="quarter" idx="13" hasCustomPrompt="1"/>
          </p:nvPr>
        </p:nvSpPr>
        <p:spPr>
          <a:xfrm>
            <a:off x="606508" y="457200"/>
            <a:ext cx="8274021" cy="5047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82000"/>
              </a:lnSpc>
              <a:buNone/>
              <a:defRPr lang="en-US" sz="4000" b="0" i="0" baseline="0" smtClean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Divider Slide</a:t>
            </a:r>
          </a:p>
        </p:txBody>
      </p:sp>
      <p:pic>
        <p:nvPicPr>
          <p:cNvPr id="6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8AB7FCF3-7AD4-188A-2BA6-D57420B630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3261" y="6160576"/>
            <a:ext cx="1849808" cy="433951"/>
          </a:xfrm>
          <a:prstGeom prst="rect">
            <a:avLst/>
          </a:prstGeom>
          <a:effectLst/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B9BD7-A26B-A5BF-03A3-3FD351D9BDA5}"/>
              </a:ext>
            </a:extLst>
          </p:cNvPr>
          <p:cNvCxnSpPr/>
          <p:nvPr userDrawn="1"/>
        </p:nvCxnSpPr>
        <p:spPr>
          <a:xfrm>
            <a:off x="609601" y="6058328"/>
            <a:ext cx="10928423" cy="0"/>
          </a:xfrm>
          <a:prstGeom prst="line">
            <a:avLst/>
          </a:prstGeom>
          <a:ln w="12700" cmpd="sng">
            <a:solidFill>
              <a:srgbClr val="00558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7C9D9681-A4AC-1725-C19B-5E966393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1501" y="6304853"/>
            <a:ext cx="1457436" cy="138499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900">
                <a:solidFill>
                  <a:srgbClr val="005581"/>
                </a:solidFill>
                <a:latin typeface="Arial"/>
                <a:cs typeface="Arial"/>
              </a:defRPr>
            </a:lvl1pPr>
          </a:lstStyle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072FA7D8-A26C-CA43-F2AA-9AF6E450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584" y="6304853"/>
            <a:ext cx="364453" cy="1384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defRPr sz="900" baseline="0">
                <a:solidFill>
                  <a:srgbClr val="005581"/>
                </a:solidFill>
                <a:latin typeface="Arial"/>
              </a:defRPr>
            </a:lvl1pPr>
          </a:lstStyle>
          <a:p>
            <a:fld id="{0FE39AC3-0E75-AD46-AE71-AE18BB921A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4C7B28B-E9FF-5835-B73D-66B1E6F61512}"/>
              </a:ext>
            </a:extLst>
          </p:cNvPr>
          <p:cNvCxnSpPr/>
          <p:nvPr userDrawn="1"/>
        </p:nvCxnSpPr>
        <p:spPr>
          <a:xfrm rot="5400000" flipH="1" flipV="1">
            <a:off x="11215936" y="6374517"/>
            <a:ext cx="136525" cy="2117"/>
          </a:xfrm>
          <a:prstGeom prst="line">
            <a:avLst/>
          </a:prstGeom>
          <a:ln w="9525" cap="flat" cmpd="sng" algn="ctr">
            <a:solidFill>
              <a:srgbClr val="00558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49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CP03_Text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79DCA3A-B5B5-29CC-78AA-9A70C9BE39AF}"/>
              </a:ext>
            </a:extLst>
          </p:cNvPr>
          <p:cNvCxnSpPr/>
          <p:nvPr userDrawn="1"/>
        </p:nvCxnSpPr>
        <p:spPr>
          <a:xfrm>
            <a:off x="609601" y="6058328"/>
            <a:ext cx="10928423" cy="0"/>
          </a:xfrm>
          <a:prstGeom prst="line">
            <a:avLst/>
          </a:prstGeom>
          <a:ln w="12700" cmpd="sng">
            <a:solidFill>
              <a:srgbClr val="1295D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15A70E6-D710-1C25-501A-49BFB824C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1501" y="6304853"/>
            <a:ext cx="1457436" cy="138499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90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91D526F-C353-75EA-BBAF-B2AC452A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584" y="6304853"/>
            <a:ext cx="364453" cy="1384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defRPr sz="900" baseline="0">
                <a:solidFill>
                  <a:srgbClr val="1295D8"/>
                </a:solidFill>
                <a:latin typeface="Arial"/>
              </a:defRPr>
            </a:lvl1pPr>
          </a:lstStyle>
          <a:p>
            <a:fld id="{0FE39AC3-0E75-AD46-AE71-AE18BB921A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C455E28-8826-12BF-E983-A5300749356A}"/>
              </a:ext>
            </a:extLst>
          </p:cNvPr>
          <p:cNvCxnSpPr/>
          <p:nvPr userDrawn="1"/>
        </p:nvCxnSpPr>
        <p:spPr>
          <a:xfrm rot="5400000" flipH="1" flipV="1">
            <a:off x="11215936" y="6374517"/>
            <a:ext cx="136525" cy="2117"/>
          </a:xfrm>
          <a:prstGeom prst="line">
            <a:avLst/>
          </a:prstGeom>
          <a:ln w="9525" cap="flat" cmpd="sng" algn="ctr">
            <a:solidFill>
              <a:srgbClr val="00558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902C78D9-65C1-788C-8C9B-E470AE05FF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917" y="6152532"/>
            <a:ext cx="1886152" cy="455665"/>
          </a:xfrm>
          <a:prstGeom prst="rect">
            <a:avLst/>
          </a:prstGeom>
        </p:spPr>
      </p:pic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580B9A92-1CCD-C7A5-CD5C-8F265A07879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9601" y="493056"/>
            <a:ext cx="10260545" cy="42902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3400" b="0" i="0" baseline="0" smtClean="0">
                <a:solidFill>
                  <a:srgbClr val="095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This slide has important text.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F244CC2-36F9-3941-110A-2FB6BACC978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775" y="1190625"/>
            <a:ext cx="10929938" cy="4667250"/>
          </a:xfrm>
        </p:spPr>
        <p:txBody>
          <a:bodyPr/>
          <a:lstStyle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9102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CP04_Char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79DCA3A-B5B5-29CC-78AA-9A70C9BE39AF}"/>
              </a:ext>
            </a:extLst>
          </p:cNvPr>
          <p:cNvCxnSpPr/>
          <p:nvPr userDrawn="1"/>
        </p:nvCxnSpPr>
        <p:spPr>
          <a:xfrm>
            <a:off x="609601" y="6058328"/>
            <a:ext cx="10928423" cy="0"/>
          </a:xfrm>
          <a:prstGeom prst="line">
            <a:avLst/>
          </a:prstGeom>
          <a:ln w="12700" cmpd="sng">
            <a:solidFill>
              <a:srgbClr val="1295D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15A70E6-D710-1C25-501A-49BFB824C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1501" y="6304853"/>
            <a:ext cx="1457436" cy="138499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90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91D526F-C353-75EA-BBAF-B2AC452A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584" y="6304853"/>
            <a:ext cx="364453" cy="1384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defRPr sz="900" baseline="0">
                <a:solidFill>
                  <a:srgbClr val="1295D8"/>
                </a:solidFill>
                <a:latin typeface="Arial"/>
              </a:defRPr>
            </a:lvl1pPr>
          </a:lstStyle>
          <a:p>
            <a:fld id="{0FE39AC3-0E75-AD46-AE71-AE18BB921A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C455E28-8826-12BF-E983-A5300749356A}"/>
              </a:ext>
            </a:extLst>
          </p:cNvPr>
          <p:cNvCxnSpPr/>
          <p:nvPr userDrawn="1"/>
        </p:nvCxnSpPr>
        <p:spPr>
          <a:xfrm rot="5400000" flipH="1" flipV="1">
            <a:off x="11215936" y="6374517"/>
            <a:ext cx="136525" cy="2117"/>
          </a:xfrm>
          <a:prstGeom prst="line">
            <a:avLst/>
          </a:prstGeom>
          <a:ln w="9525" cap="flat" cmpd="sng" algn="ctr">
            <a:solidFill>
              <a:srgbClr val="00558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902C78D9-65C1-788C-8C9B-E470AE05FF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917" y="6152532"/>
            <a:ext cx="1886152" cy="455665"/>
          </a:xfrm>
          <a:prstGeom prst="rect">
            <a:avLst/>
          </a:prstGeom>
        </p:spPr>
      </p:pic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580B9A92-1CCD-C7A5-CD5C-8F265A07879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9601" y="493056"/>
            <a:ext cx="10260545" cy="42902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3400" b="0" i="0" baseline="0" smtClean="0">
                <a:solidFill>
                  <a:srgbClr val="095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This slide has an important chart.</a:t>
            </a:r>
          </a:p>
        </p:txBody>
      </p:sp>
      <p:sp>
        <p:nvSpPr>
          <p:cNvPr id="2" name="Chart Placeholder 12">
            <a:extLst>
              <a:ext uri="{FF2B5EF4-FFF2-40B4-BE49-F238E27FC236}">
                <a16:creationId xmlns:a16="http://schemas.microsoft.com/office/drawing/2014/main" id="{C3CB8EE8-4948-755A-DAB5-BD89265B267A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09601" y="1323481"/>
            <a:ext cx="7378820" cy="4245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7E7E7E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722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CP05_Chart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79DCA3A-B5B5-29CC-78AA-9A70C9BE39AF}"/>
              </a:ext>
            </a:extLst>
          </p:cNvPr>
          <p:cNvCxnSpPr/>
          <p:nvPr userDrawn="1"/>
        </p:nvCxnSpPr>
        <p:spPr>
          <a:xfrm>
            <a:off x="609601" y="6058328"/>
            <a:ext cx="10928423" cy="0"/>
          </a:xfrm>
          <a:prstGeom prst="line">
            <a:avLst/>
          </a:prstGeom>
          <a:ln w="12700" cmpd="sng">
            <a:solidFill>
              <a:srgbClr val="1295D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15A70E6-D710-1C25-501A-49BFB824C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1501" y="6304853"/>
            <a:ext cx="1457436" cy="138499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90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91D526F-C353-75EA-BBAF-B2AC452A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584" y="6304853"/>
            <a:ext cx="364453" cy="1384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defRPr sz="900" baseline="0">
                <a:solidFill>
                  <a:srgbClr val="1295D8"/>
                </a:solidFill>
                <a:latin typeface="Arial"/>
              </a:defRPr>
            </a:lvl1pPr>
          </a:lstStyle>
          <a:p>
            <a:fld id="{0FE39AC3-0E75-AD46-AE71-AE18BB921A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C455E28-8826-12BF-E983-A5300749356A}"/>
              </a:ext>
            </a:extLst>
          </p:cNvPr>
          <p:cNvCxnSpPr/>
          <p:nvPr userDrawn="1"/>
        </p:nvCxnSpPr>
        <p:spPr>
          <a:xfrm rot="5400000" flipH="1" flipV="1">
            <a:off x="11215936" y="6374517"/>
            <a:ext cx="136525" cy="2117"/>
          </a:xfrm>
          <a:prstGeom prst="line">
            <a:avLst/>
          </a:prstGeom>
          <a:ln w="9525" cap="flat" cmpd="sng" algn="ctr">
            <a:solidFill>
              <a:srgbClr val="00558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902C78D9-65C1-788C-8C9B-E470AE05FF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917" y="6152532"/>
            <a:ext cx="1886152" cy="455665"/>
          </a:xfrm>
          <a:prstGeom prst="rect">
            <a:avLst/>
          </a:prstGeom>
        </p:spPr>
      </p:pic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580B9A92-1CCD-C7A5-CD5C-8F265A07879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9601" y="493056"/>
            <a:ext cx="10260545" cy="42902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3400" b="0" i="0" baseline="0" smtClean="0">
                <a:solidFill>
                  <a:srgbClr val="095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This slide compares two charts.</a:t>
            </a:r>
          </a:p>
        </p:txBody>
      </p:sp>
      <p:sp>
        <p:nvSpPr>
          <p:cNvPr id="2" name="Chart Placeholder 12">
            <a:extLst>
              <a:ext uri="{FF2B5EF4-FFF2-40B4-BE49-F238E27FC236}">
                <a16:creationId xmlns:a16="http://schemas.microsoft.com/office/drawing/2014/main" id="{C3CB8EE8-4948-755A-DAB5-BD89265B267A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09600" y="1881285"/>
            <a:ext cx="5259049" cy="368756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7E7E7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Chart Placeholder 12">
            <a:extLst>
              <a:ext uri="{FF2B5EF4-FFF2-40B4-BE49-F238E27FC236}">
                <a16:creationId xmlns:a16="http://schemas.microsoft.com/office/drawing/2014/main" id="{82D19341-F132-B8FE-EB6E-DDEAE3C5F0D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30911" y="1881285"/>
            <a:ext cx="5259049" cy="368756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7E7E7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B4EFFCD-2E85-2EDA-DFC1-3814E914473F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09601" y="1474460"/>
            <a:ext cx="4389619" cy="227113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1800" b="0" i="0" baseline="0" smtClean="0">
                <a:solidFill>
                  <a:srgbClr val="095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Chart 1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11DBF461-346C-337B-EBD3-7C95DA89A9C5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6238408" y="1474460"/>
            <a:ext cx="4389619" cy="227113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1800" b="0" i="0" baseline="0" smtClean="0">
                <a:solidFill>
                  <a:srgbClr val="095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Chart 2</a:t>
            </a:r>
          </a:p>
        </p:txBody>
      </p:sp>
    </p:spTree>
    <p:extLst>
      <p:ext uri="{BB962C8B-B14F-4D97-AF65-F5344CB8AC3E}">
        <p14:creationId xmlns:p14="http://schemas.microsoft.com/office/powerpoint/2010/main" val="13176596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CP06_Chart/inf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EA3BF0C9-05B0-E3B2-18F7-DB4DC6E7388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9601" y="493056"/>
            <a:ext cx="10260545" cy="42902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3400" b="0" i="0" baseline="0" smtClean="0">
                <a:solidFill>
                  <a:srgbClr val="095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This slide has an chart and copy.</a:t>
            </a:r>
          </a:p>
        </p:txBody>
      </p:sp>
      <p:sp>
        <p:nvSpPr>
          <p:cNvPr id="3" name="Chart Placeholder 12">
            <a:extLst>
              <a:ext uri="{FF2B5EF4-FFF2-40B4-BE49-F238E27FC236}">
                <a16:creationId xmlns:a16="http://schemas.microsoft.com/office/drawing/2014/main" id="{8EA630C1-7872-6D9D-0980-8D486D8D0C7F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09601" y="1323481"/>
            <a:ext cx="7378820" cy="4245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000">
                <a:solidFill>
                  <a:srgbClr val="7E7E7E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E4E1A29-FAC0-5290-1276-E322D952EFA2}"/>
              </a:ext>
            </a:extLst>
          </p:cNvPr>
          <p:cNvCxnSpPr/>
          <p:nvPr userDrawn="1"/>
        </p:nvCxnSpPr>
        <p:spPr>
          <a:xfrm>
            <a:off x="609601" y="6058328"/>
            <a:ext cx="10928423" cy="0"/>
          </a:xfrm>
          <a:prstGeom prst="line">
            <a:avLst/>
          </a:prstGeom>
          <a:ln w="12700" cmpd="sng">
            <a:solidFill>
              <a:srgbClr val="1295D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72E6BF61-15EE-4D68-2A35-9801E27E5D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1501" y="6304853"/>
            <a:ext cx="1457436" cy="138499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90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834A75FD-64A9-FDEF-93E7-BEEAC7CBD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584" y="6304853"/>
            <a:ext cx="364453" cy="1384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defRPr sz="900" baseline="0">
                <a:solidFill>
                  <a:srgbClr val="1295D8"/>
                </a:solidFill>
                <a:latin typeface="Arial"/>
              </a:defRPr>
            </a:lvl1pPr>
          </a:lstStyle>
          <a:p>
            <a:fld id="{0FE39AC3-0E75-AD46-AE71-AE18BB921A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F3D7A3-4DAB-7B6D-D7EE-DB987EEF133C}"/>
              </a:ext>
            </a:extLst>
          </p:cNvPr>
          <p:cNvCxnSpPr/>
          <p:nvPr userDrawn="1"/>
        </p:nvCxnSpPr>
        <p:spPr>
          <a:xfrm rot="5400000" flipH="1" flipV="1">
            <a:off x="11215936" y="6374517"/>
            <a:ext cx="136525" cy="2117"/>
          </a:xfrm>
          <a:prstGeom prst="line">
            <a:avLst/>
          </a:prstGeom>
          <a:ln w="9525" cap="flat" cmpd="sng" algn="ctr">
            <a:solidFill>
              <a:srgbClr val="00558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2EC8522B-EF7F-BF07-72A4-96525D769CD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917" y="6152532"/>
            <a:ext cx="1886152" cy="455665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D82303D-FA1F-147A-5B5E-A8A68CDC59E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194675" y="1311275"/>
            <a:ext cx="3451225" cy="4260850"/>
          </a:xfrm>
        </p:spPr>
        <p:txBody>
          <a:bodyPr>
            <a:normAutofit/>
          </a:bodyPr>
          <a:lstStyle>
            <a:lvl1pPr>
              <a:defRPr sz="1800"/>
            </a:lvl1pPr>
            <a:lvl2pPr marL="630238" indent="-285750">
              <a:defRPr sz="1600"/>
            </a:lvl2pPr>
            <a:lvl3pPr marL="854075" indent="-223838">
              <a:defRPr sz="1400"/>
            </a:lvl3pPr>
            <a:lvl4pPr marL="1087438" indent="-233363">
              <a:defRPr sz="1200" b="1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215912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CP07_Pho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EA3BF0C9-05B0-E3B2-18F7-DB4DC6E7388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09601" y="493056"/>
            <a:ext cx="10260545" cy="42902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>
              <a:lnSpc>
                <a:spcPct val="82000"/>
              </a:lnSpc>
              <a:buNone/>
              <a:defRPr lang="en-US" sz="3400" b="0" i="0" baseline="0" smtClean="0">
                <a:solidFill>
                  <a:srgbClr val="0956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F7FC5"/>
                </a:solidFill>
              </a:defRPr>
            </a:lvl2pPr>
            <a:lvl3pPr>
              <a:defRPr sz="1800">
                <a:solidFill>
                  <a:srgbClr val="0F7FC5"/>
                </a:solidFill>
              </a:defRPr>
            </a:lvl3pPr>
            <a:lvl4pPr>
              <a:defRPr sz="1600">
                <a:solidFill>
                  <a:srgbClr val="0F7FC5"/>
                </a:solidFill>
              </a:defRPr>
            </a:lvl4pPr>
            <a:lvl5pPr>
              <a:defRPr sz="1600">
                <a:solidFill>
                  <a:srgbClr val="0F7FC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This slide has a great photo.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8C639D86-9B80-C2CC-CA99-BB44E0F846B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500" y="1326045"/>
            <a:ext cx="5131228" cy="426410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FontTx/>
              <a:buNone/>
              <a:defRPr sz="2000" b="0" i="0" baseline="0">
                <a:solidFill>
                  <a:srgbClr val="7E7E7E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75C75B1-73D0-EA1D-6C98-65145FBA7F89}"/>
              </a:ext>
            </a:extLst>
          </p:cNvPr>
          <p:cNvCxnSpPr/>
          <p:nvPr userDrawn="1"/>
        </p:nvCxnSpPr>
        <p:spPr>
          <a:xfrm>
            <a:off x="609601" y="6058328"/>
            <a:ext cx="10928423" cy="0"/>
          </a:xfrm>
          <a:prstGeom prst="line">
            <a:avLst/>
          </a:prstGeom>
          <a:ln w="12700" cmpd="sng">
            <a:solidFill>
              <a:srgbClr val="1295D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C74F9F40-4B17-0A62-94E3-FD428B7A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61501" y="6304853"/>
            <a:ext cx="1457436" cy="138499"/>
          </a:xfrm>
          <a:prstGeom prst="rect">
            <a:avLst/>
          </a:prstGeom>
        </p:spPr>
        <p:txBody>
          <a:bodyPr lIns="0" tIns="0" rIns="0" bIns="0" anchor="t" anchorCtr="0">
            <a:spAutoFit/>
          </a:bodyPr>
          <a:lstStyle>
            <a:lvl1pPr algn="r">
              <a:defRPr sz="900">
                <a:solidFill>
                  <a:srgbClr val="1295D8"/>
                </a:solidFill>
                <a:latin typeface="Arial"/>
                <a:cs typeface="Arial"/>
              </a:defRPr>
            </a:lvl1pPr>
          </a:lstStyle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56BE357-0DB1-618B-6ADF-06C3E389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36584" y="6304853"/>
            <a:ext cx="364453" cy="13849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>
              <a:defRPr sz="900" baseline="0">
                <a:solidFill>
                  <a:srgbClr val="1295D8"/>
                </a:solidFill>
                <a:latin typeface="Arial"/>
              </a:defRPr>
            </a:lvl1pPr>
          </a:lstStyle>
          <a:p>
            <a:fld id="{0FE39AC3-0E75-AD46-AE71-AE18BB921A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9AE9B70-DC34-C4AE-C5FF-6EFA031F1FBC}"/>
              </a:ext>
            </a:extLst>
          </p:cNvPr>
          <p:cNvCxnSpPr/>
          <p:nvPr userDrawn="1"/>
        </p:nvCxnSpPr>
        <p:spPr>
          <a:xfrm rot="5400000" flipH="1" flipV="1">
            <a:off x="11215936" y="6374517"/>
            <a:ext cx="136525" cy="2117"/>
          </a:xfrm>
          <a:prstGeom prst="line">
            <a:avLst/>
          </a:prstGeom>
          <a:ln w="9525" cap="flat" cmpd="sng" algn="ctr">
            <a:solidFill>
              <a:srgbClr val="00558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71BB01FD-989D-6578-DC40-7B7BF0FB93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6917" y="6152532"/>
            <a:ext cx="1886152" cy="45566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30AB532-78B1-61A4-ADB9-ADD124A48F1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29864" y="1328738"/>
            <a:ext cx="5468399" cy="4243387"/>
          </a:xfrm>
        </p:spPr>
        <p:txBody>
          <a:bodyPr/>
          <a:lstStyle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3941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661720"/>
          </a:xfrm>
          <a:prstGeom prst="rect">
            <a:avLst/>
          </a:prstGeom>
        </p:spPr>
        <p:txBody>
          <a:bodyPr vert="horz" lIns="0" tIns="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67129"/>
            <a:ext cx="10972800" cy="3621197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4" r:id="rId1"/>
    <p:sldLayoutId id="2147483678" r:id="rId2"/>
    <p:sldLayoutId id="2147483669" r:id="rId3"/>
    <p:sldLayoutId id="2147483679" r:id="rId4"/>
    <p:sldLayoutId id="2147483680" r:id="rId5"/>
    <p:sldLayoutId id="2147483675" r:id="rId6"/>
    <p:sldLayoutId id="2147483681" r:id="rId7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4000" b="0" i="0" kern="1200">
          <a:solidFill>
            <a:schemeClr val="bg2">
              <a:lumMod val="75000"/>
              <a:lumOff val="25000"/>
            </a:schemeClr>
          </a:solidFill>
          <a:latin typeface="Arial"/>
          <a:ea typeface="+mj-ea"/>
          <a:cs typeface="Kievit Offc Pro Medium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•"/>
        <a:defRPr sz="1800" b="0" i="0" kern="1200">
          <a:solidFill>
            <a:srgbClr val="666666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–"/>
        <a:defRPr sz="1600" b="0" i="0" kern="1200">
          <a:solidFill>
            <a:srgbClr val="666666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•"/>
        <a:defRPr sz="1400" b="0" i="0" kern="1200">
          <a:solidFill>
            <a:srgbClr val="666666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–"/>
        <a:defRPr sz="1200" b="0" i="0" kern="1200">
          <a:solidFill>
            <a:srgbClr val="666666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»"/>
        <a:defRPr sz="1200" b="1" i="0" kern="1200">
          <a:solidFill>
            <a:srgbClr val="666666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emf"/><Relationship Id="rId17" Type="http://schemas.openxmlformats.org/officeDocument/2006/relationships/image" Target="../media/image20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1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12" Type="http://schemas.openxmlformats.org/officeDocument/2006/relationships/image" Target="../media/image15.emf"/><Relationship Id="rId2" Type="http://schemas.openxmlformats.org/officeDocument/2006/relationships/image" Target="../media/image5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0.png"/><Relationship Id="rId15" Type="http://schemas.openxmlformats.org/officeDocument/2006/relationships/image" Target="../media/image23.png"/><Relationship Id="rId10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6.png"/><Relationship Id="rId1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18" Type="http://schemas.openxmlformats.org/officeDocument/2006/relationships/image" Target="../media/image15.emf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image" Target="../media/image18.svg"/><Relationship Id="rId2" Type="http://schemas.openxmlformats.org/officeDocument/2006/relationships/image" Target="../media/image6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5" Type="http://schemas.openxmlformats.org/officeDocument/2006/relationships/image" Target="../media/image20.svg"/><Relationship Id="rId10" Type="http://schemas.openxmlformats.org/officeDocument/2006/relationships/image" Target="../media/image22.png"/><Relationship Id="rId4" Type="http://schemas.openxmlformats.org/officeDocument/2006/relationships/image" Target="../media/image8.png"/><Relationship Id="rId9" Type="http://schemas.openxmlformats.org/officeDocument/2006/relationships/image" Target="../media/image21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15.emf"/><Relationship Id="rId2" Type="http://schemas.openxmlformats.org/officeDocument/2006/relationships/image" Target="../media/image21.png"/><Relationship Id="rId16" Type="http://schemas.openxmlformats.org/officeDocument/2006/relationships/image" Target="../media/image20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2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E8F70C-042B-7B40-28AF-AAF05F19BE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6386" y="796195"/>
            <a:ext cx="5489492" cy="1514261"/>
          </a:xfrm>
        </p:spPr>
        <p:txBody>
          <a:bodyPr/>
          <a:lstStyle/>
          <a:p>
            <a:pPr algn="l"/>
            <a:r>
              <a:rPr lang="en-US" dirty="0"/>
              <a:t>Current &amp; Future eProcurement and ERP Platforms at the UC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3E3DB-2C2D-D42C-9793-EA5E0F25FF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6509" y="5002865"/>
            <a:ext cx="5489491" cy="908582"/>
          </a:xfrm>
        </p:spPr>
        <p:txBody>
          <a:bodyPr/>
          <a:lstStyle/>
          <a:p>
            <a:r>
              <a:rPr lang="en-US" dirty="0"/>
              <a:t>Terese Merrell</a:t>
            </a:r>
          </a:p>
          <a:p>
            <a:r>
              <a:rPr lang="en-US" sz="1600" dirty="0"/>
              <a:t>Systemwide eProcurement Technology</a:t>
            </a:r>
          </a:p>
          <a:p>
            <a:r>
              <a:rPr lang="en-US" sz="1600" dirty="0"/>
              <a:t>University of California Procurement Services</a:t>
            </a:r>
          </a:p>
        </p:txBody>
      </p:sp>
    </p:spTree>
    <p:extLst>
      <p:ext uri="{BB962C8B-B14F-4D97-AF65-F5344CB8AC3E}">
        <p14:creationId xmlns:p14="http://schemas.microsoft.com/office/powerpoint/2010/main" val="317530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3DC03-86B6-25AE-EFAE-7FB4C0CEC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E25C10-78D8-232F-E055-4FE4AE74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AC3-0E75-AD46-AE71-AE18BB921AE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F3961-6905-8139-9A62-32E1F761DB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1" y="261863"/>
            <a:ext cx="10260545" cy="429028"/>
          </a:xfrm>
        </p:spPr>
        <p:txBody>
          <a:bodyPr/>
          <a:lstStyle/>
          <a:p>
            <a:r>
              <a:rPr lang="en-US" dirty="0"/>
              <a:t>Current ePro Landscape – August 2025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3BEDE7-D1DB-293D-3A60-5AA03D7130F8}"/>
              </a:ext>
            </a:extLst>
          </p:cNvPr>
          <p:cNvSpPr/>
          <p:nvPr/>
        </p:nvSpPr>
        <p:spPr>
          <a:xfrm>
            <a:off x="592853" y="831996"/>
            <a:ext cx="6112747" cy="18376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EEF7AEF-04A4-8862-8ED9-657BE2869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15" y="960965"/>
            <a:ext cx="3130729" cy="40972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009DBF7-E625-2D9F-66CC-BB7E6CE426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5521" y="1657254"/>
            <a:ext cx="874257" cy="93734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44E9409-D598-1CE8-A96D-C756C5728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515" y="1576550"/>
            <a:ext cx="909370" cy="92669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FB130C7-3CE3-420C-0F4E-CAF95678A8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5410" y="1553984"/>
            <a:ext cx="854333" cy="94925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E3EE27C-68AB-A5B6-A1DA-2B4AE73E1E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29516" y="1721956"/>
            <a:ext cx="919322" cy="88327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6C6C9A8-1A64-6963-A1F7-DCFC700BF5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09451" y="1620793"/>
            <a:ext cx="1045503" cy="83820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1503A84-5286-2862-0031-3EA6D929719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44269" y="1633396"/>
            <a:ext cx="847219" cy="84721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F922783-59B0-1AF2-11DA-530809D975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83890" y="1793314"/>
            <a:ext cx="1045503" cy="49316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6F262BB-6F97-9937-DCBA-A4A5C16C06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55192" y="1620793"/>
            <a:ext cx="822782" cy="935374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502CB808-08ED-ED2D-1DC6-FF73BCA855BB}"/>
              </a:ext>
            </a:extLst>
          </p:cNvPr>
          <p:cNvSpPr/>
          <p:nvPr/>
        </p:nvSpPr>
        <p:spPr>
          <a:xfrm>
            <a:off x="6889125" y="825796"/>
            <a:ext cx="4911912" cy="1821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5F19E7A-DD22-7549-B0CE-49CF75D675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62669" y="881176"/>
            <a:ext cx="2594601" cy="6891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3EE08D-B8EB-A202-AFED-0A232BFB06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067766" y="1053165"/>
            <a:ext cx="1500887" cy="41200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F0CDAA-ACDB-4229-BD01-AC3FC6B9B463}"/>
              </a:ext>
            </a:extLst>
          </p:cNvPr>
          <p:cNvSpPr/>
          <p:nvPr/>
        </p:nvSpPr>
        <p:spPr>
          <a:xfrm>
            <a:off x="575694" y="3507614"/>
            <a:ext cx="2842239" cy="135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F806F2-85BC-D309-DA8A-ADC2BB5073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6666" y="4033969"/>
            <a:ext cx="738924" cy="753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06BC2F-1434-5AAA-70E9-5ABCB617CA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9533" y="4081794"/>
            <a:ext cx="688422" cy="68842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961E97-6EFE-00D0-04D5-5B8620ACE8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55148" y="4242662"/>
            <a:ext cx="849541" cy="400726"/>
          </a:xfrm>
          <a:prstGeom prst="rect">
            <a:avLst/>
          </a:prstGeom>
        </p:spPr>
      </p:pic>
      <p:pic>
        <p:nvPicPr>
          <p:cNvPr id="19" name="Picture 2" descr="undefined">
            <a:extLst>
              <a:ext uri="{FF2B5EF4-FFF2-40B4-BE49-F238E27FC236}">
                <a16:creationId xmlns:a16="http://schemas.microsoft.com/office/drawing/2014/main" id="{FBF554FC-C389-CA11-E4EB-ECA467B45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93" y="3652829"/>
            <a:ext cx="1353459" cy="34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38905CE3-A9A0-23A2-C125-14686329A38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325801" y="3631353"/>
            <a:ext cx="895431" cy="298477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A55BF1B5-A796-7A24-93D8-FC1D354CA753}"/>
              </a:ext>
            </a:extLst>
          </p:cNvPr>
          <p:cNvSpPr/>
          <p:nvPr/>
        </p:nvSpPr>
        <p:spPr>
          <a:xfrm>
            <a:off x="3885621" y="3507614"/>
            <a:ext cx="2469750" cy="135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5A407B4-F031-1E25-54B7-F01B4FE3AB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4563" y="5063396"/>
            <a:ext cx="668565" cy="760053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B539A5A8-D9CA-26F2-893D-D8D43DF47BE8}"/>
              </a:ext>
            </a:extLst>
          </p:cNvPr>
          <p:cNvSpPr/>
          <p:nvPr/>
        </p:nvSpPr>
        <p:spPr>
          <a:xfrm>
            <a:off x="881319" y="4978723"/>
            <a:ext cx="2371131" cy="929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319C539-801D-30AA-B399-A616CF0D6E92}"/>
              </a:ext>
            </a:extLst>
          </p:cNvPr>
          <p:cNvSpPr txBox="1"/>
          <p:nvPr/>
        </p:nvSpPr>
        <p:spPr>
          <a:xfrm>
            <a:off x="1827322" y="5001576"/>
            <a:ext cx="1172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  <a:latin typeface="+mn-lt"/>
              </a:rPr>
              <a:t>UCLA Financial System</a:t>
            </a:r>
            <a:endParaRPr lang="en-US" sz="1600" b="1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1D79855-70B4-E860-0955-D3B41C18AA32}"/>
              </a:ext>
            </a:extLst>
          </p:cNvPr>
          <p:cNvGrpSpPr/>
          <p:nvPr/>
        </p:nvGrpSpPr>
        <p:grpSpPr>
          <a:xfrm>
            <a:off x="3985581" y="5013765"/>
            <a:ext cx="2286980" cy="918876"/>
            <a:chOff x="2895756" y="4967179"/>
            <a:chExt cx="2286980" cy="91887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CB99D2B-D35F-9F2D-A271-98EC97017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23109" y="5039182"/>
              <a:ext cx="694204" cy="771337"/>
            </a:xfrm>
            <a:prstGeom prst="rect">
              <a:avLst/>
            </a:prstGeom>
          </p:spPr>
        </p:pic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01C73DF7-61D7-0608-CA1D-480DA44CD5BA}"/>
                </a:ext>
              </a:extLst>
            </p:cNvPr>
            <p:cNvSpPr/>
            <p:nvPr/>
          </p:nvSpPr>
          <p:spPr>
            <a:xfrm>
              <a:off x="2895756" y="4967179"/>
              <a:ext cx="2286980" cy="9188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3715CCEB-B293-D867-E95A-A020B3ACC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17999" y="5165060"/>
              <a:ext cx="1040146" cy="217074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E7C05B2-8BB7-5CD7-14CD-99F03448B791}"/>
                </a:ext>
              </a:extLst>
            </p:cNvPr>
            <p:cNvSpPr txBox="1"/>
            <p:nvPr/>
          </p:nvSpPr>
          <p:spPr>
            <a:xfrm>
              <a:off x="3219014" y="5327305"/>
              <a:ext cx="10172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  <a:latin typeface="+mn-lt"/>
                </a:rPr>
                <a:t>Banner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832F4144-047D-2FD0-8BBE-62CB866E0F41}"/>
              </a:ext>
            </a:extLst>
          </p:cNvPr>
          <p:cNvSpPr txBox="1"/>
          <p:nvPr/>
        </p:nvSpPr>
        <p:spPr>
          <a:xfrm>
            <a:off x="5162877" y="3589417"/>
            <a:ext cx="897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585"/>
                </a:solidFill>
                <a:latin typeface="+mn-lt"/>
              </a:rPr>
              <a:t>KFS</a:t>
            </a:r>
            <a:endParaRPr lang="en-US" sz="2400" b="1" dirty="0">
              <a:solidFill>
                <a:srgbClr val="00B585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008BF5F6-1CC2-13C7-FAA4-BEF59AA30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6161" y="4445261"/>
            <a:ext cx="874257" cy="93734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987BF230-0A8D-1235-0AF5-F9D86EC7C3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47090" y="5013765"/>
            <a:ext cx="919322" cy="88327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75B1113C-DEB6-15A8-CD5E-48213B22990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492617" y="4787807"/>
            <a:ext cx="1188654" cy="1188654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0F27135-632B-9BA8-97E3-240B020C937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670105" y="4485382"/>
            <a:ext cx="918720" cy="761063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4CF68736-C5CE-4BEE-22DD-84B7AF3470C5}"/>
              </a:ext>
            </a:extLst>
          </p:cNvPr>
          <p:cNvSpPr/>
          <p:nvPr/>
        </p:nvSpPr>
        <p:spPr>
          <a:xfrm>
            <a:off x="6502137" y="3517715"/>
            <a:ext cx="5282407" cy="24265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68ABEAF1-3A2E-6DB2-3051-962CA1DE9DA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63560" y="3640527"/>
            <a:ext cx="2471478" cy="656456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2CC4072-2975-AD8B-F058-80A2E9C4A68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815969" y="3758081"/>
            <a:ext cx="1500887" cy="412008"/>
          </a:xfrm>
          <a:prstGeom prst="rect">
            <a:avLst/>
          </a:prstGeom>
        </p:spPr>
      </p:pic>
      <p:sp>
        <p:nvSpPr>
          <p:cNvPr id="52" name="Content Placeholder 3">
            <a:extLst>
              <a:ext uri="{FF2B5EF4-FFF2-40B4-BE49-F238E27FC236}">
                <a16:creationId xmlns:a16="http://schemas.microsoft.com/office/drawing/2014/main" id="{8411198E-5478-8FAB-893C-FC000A1D3CC5}"/>
              </a:ext>
            </a:extLst>
          </p:cNvPr>
          <p:cNvSpPr txBox="1">
            <a:spLocks/>
          </p:cNvSpPr>
          <p:nvPr/>
        </p:nvSpPr>
        <p:spPr>
          <a:xfrm>
            <a:off x="609601" y="2999972"/>
            <a:ext cx="10260545" cy="42902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l" defTabSz="457200" rtl="0" eaLnBrk="1" latinLnBrk="0" hangingPunct="1">
              <a:lnSpc>
                <a:spcPct val="82000"/>
              </a:lnSpc>
              <a:spcBef>
                <a:spcPct val="20000"/>
              </a:spcBef>
              <a:spcAft>
                <a:spcPts val="600"/>
              </a:spcAft>
              <a:buFont typeface="Arial"/>
              <a:buNone/>
              <a:defRPr lang="en-US" sz="3400" b="0" i="0" kern="1200" baseline="0" smtClean="0">
                <a:solidFill>
                  <a:srgbClr val="0956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–"/>
              <a:defRPr sz="2000" b="0" i="0" kern="1200">
                <a:solidFill>
                  <a:srgbClr val="0F7FC5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•"/>
              <a:defRPr sz="1800" b="0" i="0" kern="1200">
                <a:solidFill>
                  <a:srgbClr val="0F7FC5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–"/>
              <a:defRPr sz="1600" b="0" i="0" kern="1200">
                <a:solidFill>
                  <a:srgbClr val="0F7FC5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Arial"/>
              <a:buChar char="»"/>
              <a:defRPr sz="1600" b="1" i="0" kern="1200">
                <a:solidFill>
                  <a:srgbClr val="0F7FC5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ERP Landscape – August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9D2B8C-552D-84C1-5593-444FD6CAD5C3}"/>
              </a:ext>
            </a:extLst>
          </p:cNvPr>
          <p:cNvSpPr/>
          <p:nvPr/>
        </p:nvSpPr>
        <p:spPr>
          <a:xfrm>
            <a:off x="9188958" y="1591410"/>
            <a:ext cx="2528560" cy="9735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630E111-71B1-85F4-7703-2F2EEDFD98F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530248" y="1637654"/>
            <a:ext cx="1098624" cy="88109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931EBC5-F854-7C25-28F6-78DE4B96919B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355609" y="1715037"/>
            <a:ext cx="918720" cy="76106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252C62E-0135-2AB1-7C28-5D22D5A98A80}"/>
              </a:ext>
            </a:extLst>
          </p:cNvPr>
          <p:cNvSpPr txBox="1"/>
          <p:nvPr/>
        </p:nvSpPr>
        <p:spPr>
          <a:xfrm>
            <a:off x="10207770" y="1820513"/>
            <a:ext cx="4081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6BD6D4-E80E-9414-D622-9016D23DEC35}"/>
              </a:ext>
            </a:extLst>
          </p:cNvPr>
          <p:cNvSpPr txBox="1"/>
          <p:nvPr/>
        </p:nvSpPr>
        <p:spPr>
          <a:xfrm>
            <a:off x="2731123" y="6178617"/>
            <a:ext cx="7835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*</a:t>
            </a:r>
            <a:r>
              <a:rPr lang="en-US" sz="1200" dirty="0"/>
              <a:t> UCSD &amp; UCM use Labviva for content management and shopping, which integrates with Oracle ePro &amp; ERP.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8EFB63F-6AE5-0A44-EB79-E4EAA5C457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59711" y="4543763"/>
            <a:ext cx="849541" cy="68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338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3DC03-86B6-25AE-EFAE-7FB4C0CEC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E25C10-78D8-232F-E055-4FE4AE74C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AC3-0E75-AD46-AE71-AE18BB921A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F3961-6905-8139-9A62-32E1F761DB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1" y="493056"/>
            <a:ext cx="10260545" cy="429028"/>
          </a:xfrm>
        </p:spPr>
        <p:txBody>
          <a:bodyPr/>
          <a:lstStyle/>
          <a:p>
            <a:r>
              <a:rPr lang="en-US" dirty="0"/>
              <a:t>Current ePro Landscape – August 2025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3BEDE7-D1DB-293D-3A60-5AA03D7130F8}"/>
              </a:ext>
            </a:extLst>
          </p:cNvPr>
          <p:cNvSpPr/>
          <p:nvPr/>
        </p:nvSpPr>
        <p:spPr>
          <a:xfrm>
            <a:off x="592854" y="1283925"/>
            <a:ext cx="3644285" cy="4290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EEF7AEF-04A4-8862-8ED9-657BE2869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628" y="1416622"/>
            <a:ext cx="2908737" cy="40972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44E9409-D598-1CE8-A96D-C756C5728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30" y="2106586"/>
            <a:ext cx="1037544" cy="10573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FB130C7-3CE3-420C-0F4E-CAF95678A8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5318" y="3219378"/>
            <a:ext cx="974750" cy="108305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6C6C9A8-1A64-6963-A1F7-DCFC700BF5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8367" y="2118482"/>
            <a:ext cx="1192865" cy="95634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1503A84-5286-2862-0031-3EA6D92971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8777" y="3299607"/>
            <a:ext cx="966633" cy="96663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F922783-59B0-1AF2-11DA-530809D975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21617" y="4656918"/>
            <a:ext cx="1192865" cy="56267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6F262BB-6F97-9937-DCBA-A4A5C16C06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2883" y="4302433"/>
            <a:ext cx="938751" cy="1067212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502CB808-08ED-ED2D-1DC6-FF73BCA855BB}"/>
              </a:ext>
            </a:extLst>
          </p:cNvPr>
          <p:cNvSpPr/>
          <p:nvPr/>
        </p:nvSpPr>
        <p:spPr>
          <a:xfrm>
            <a:off x="4487969" y="1273206"/>
            <a:ext cx="3449634" cy="4290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F969042-5055-78D9-F1E0-D35BB3880739}"/>
              </a:ext>
            </a:extLst>
          </p:cNvPr>
          <p:cNvGrpSpPr/>
          <p:nvPr/>
        </p:nvGrpSpPr>
        <p:grpSpPr>
          <a:xfrm>
            <a:off x="4915486" y="1354887"/>
            <a:ext cx="2692185" cy="3370714"/>
            <a:chOff x="4915486" y="1354887"/>
            <a:chExt cx="2692185" cy="3370714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0009DBF7-E625-2D9F-66CC-BB7E6CE42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944788" y="2465012"/>
              <a:ext cx="997482" cy="1069466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AE3EE27C-68AB-A5B6-A1DA-2B4AE73E1E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558772" y="2558377"/>
              <a:ext cx="1048899" cy="1007766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75F19E7A-DD22-7549-B0CE-49CF75D675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915486" y="1354887"/>
              <a:ext cx="2594601" cy="689159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83EE08D-B8EB-A202-AFED-0A232BFB0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5449363" y="4255521"/>
              <a:ext cx="1712434" cy="47008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CFF118C-CCB7-D225-66EF-E346A4B5CE38}"/>
              </a:ext>
            </a:extLst>
          </p:cNvPr>
          <p:cNvGrpSpPr/>
          <p:nvPr/>
        </p:nvGrpSpPr>
        <p:grpSpPr>
          <a:xfrm>
            <a:off x="8224173" y="1273205"/>
            <a:ext cx="3449634" cy="4290149"/>
            <a:chOff x="8321633" y="1258772"/>
            <a:chExt cx="3449634" cy="4290149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630E111-71B1-85F4-7703-2F2EEDFD9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8690258" y="2189998"/>
              <a:ext cx="1356192" cy="1356192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6931EBC5-F854-7C25-28F6-78DE4B9691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0164015" y="3359470"/>
              <a:ext cx="1048212" cy="868333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0DE0839-0223-C30A-BCA5-52CA9BBEACBF}"/>
                </a:ext>
              </a:extLst>
            </p:cNvPr>
            <p:cNvSpPr/>
            <p:nvPr/>
          </p:nvSpPr>
          <p:spPr>
            <a:xfrm>
              <a:off x="8321633" y="1258772"/>
              <a:ext cx="3449634" cy="429014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2EF3212-FFB4-9859-7653-CB896907A9C6}"/>
                </a:ext>
              </a:extLst>
            </p:cNvPr>
            <p:cNvGrpSpPr/>
            <p:nvPr/>
          </p:nvGrpSpPr>
          <p:grpSpPr>
            <a:xfrm>
              <a:off x="8384760" y="1380912"/>
              <a:ext cx="3323381" cy="656335"/>
              <a:chOff x="8365119" y="1380912"/>
              <a:chExt cx="3323381" cy="656335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83DFF8BD-53B8-5986-BC6C-93B0780A0E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365119" y="1428369"/>
                <a:ext cx="1625314" cy="495080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A1C16B2F-8980-EE3B-3BB6-742454AC30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265473" y="1380912"/>
                <a:ext cx="1423027" cy="656335"/>
              </a:xfrm>
              <a:prstGeom prst="rect">
                <a:avLst/>
              </a:prstGeom>
            </p:spPr>
          </p:pic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8188324-E3D3-EB95-6288-9C4754117644}"/>
                  </a:ext>
                </a:extLst>
              </p:cNvPr>
              <p:cNvSpPr txBox="1"/>
              <p:nvPr/>
            </p:nvSpPr>
            <p:spPr>
              <a:xfrm>
                <a:off x="9942271" y="1445238"/>
                <a:ext cx="4056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&amp;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961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8F9233-CEA2-2428-FD35-14C49894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018DC0-B6B7-2494-B888-F91C32911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AC3-0E75-AD46-AE71-AE18BB921A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604043-6469-D66B-F3C8-03CC0BDB7D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8832" y="281484"/>
            <a:ext cx="10260545" cy="429028"/>
          </a:xfrm>
        </p:spPr>
        <p:txBody>
          <a:bodyPr/>
          <a:lstStyle/>
          <a:p>
            <a:r>
              <a:rPr lang="en-US" dirty="0" err="1"/>
              <a:t>ePro</a:t>
            </a:r>
            <a:r>
              <a:rPr lang="en-US" dirty="0"/>
              <a:t> Roadmap and Status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95AEB67-C81D-0584-D1EA-74D3595DB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031337"/>
              </p:ext>
            </p:extLst>
          </p:nvPr>
        </p:nvGraphicFramePr>
        <p:xfrm>
          <a:off x="637999" y="816115"/>
          <a:ext cx="10916001" cy="446659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134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4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20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3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61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UC Location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Current E-commerce Platform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Future E-commerce Platform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Target Date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Berkeley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Jaggaer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Exploration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002556076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Irvine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Jaggaer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Exploration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 Francisco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Jaggaer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 *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Planning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Santa Barbara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Jaggaer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 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Merced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 &amp; Labviva **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875113030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Davis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Los Angeles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Jaggaer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Riverside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 Diego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 &amp; Labviva **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2171637447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Santa Cruz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Jaggaer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UCOP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ctr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5720" marR="45720" anchor="b"/>
                </a:tc>
                <a:extLst>
                  <a:ext uri="{0D108BD9-81ED-4DB2-BD59-A6C34878D82A}">
                    <a16:rowId xmlns:a16="http://schemas.microsoft.com/office/drawing/2014/main" val="40260304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20154B9-EC6C-5C2C-5C58-6A05F0900145}"/>
              </a:ext>
            </a:extLst>
          </p:cNvPr>
          <p:cNvSpPr txBox="1"/>
          <p:nvPr/>
        </p:nvSpPr>
        <p:spPr>
          <a:xfrm>
            <a:off x="1044941" y="5388317"/>
            <a:ext cx="10102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* UCSF is exploring a shopping marketplace to layer on Oracle ePro, e.g., Labviva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/>
              <a:t>**</a:t>
            </a:r>
            <a:r>
              <a:rPr lang="en-US" sz="1200" dirty="0"/>
              <a:t> UCSD &amp; UCM use Labviva for content management and shopping, which integrates with Oracle ERP</a:t>
            </a:r>
          </a:p>
        </p:txBody>
      </p:sp>
    </p:spTree>
    <p:extLst>
      <p:ext uri="{BB962C8B-B14F-4D97-AF65-F5344CB8AC3E}">
        <p14:creationId xmlns:p14="http://schemas.microsoft.com/office/powerpoint/2010/main" val="343382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47648-3D43-6167-CB86-BBA456B03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90CD18-5526-4A3C-7ABB-76C449A0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A58494-EA7A-3A77-B886-8C8E903BC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AC3-0E75-AD46-AE71-AE18BB921AE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529ACE-AF99-A690-141D-E91730423AE4}"/>
              </a:ext>
            </a:extLst>
          </p:cNvPr>
          <p:cNvSpPr/>
          <p:nvPr/>
        </p:nvSpPr>
        <p:spPr>
          <a:xfrm>
            <a:off x="592854" y="1283926"/>
            <a:ext cx="3256075" cy="21392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9EB189E-1A7E-24A6-061A-CD2663D01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8905" y="2222375"/>
            <a:ext cx="997482" cy="106946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AE580F3-6A31-D17B-C60E-C3EEBA3CF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296" y="2135160"/>
            <a:ext cx="1037544" cy="105730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FAAC581-BB4F-D126-AB74-FF2ECEF47F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380" y="4408848"/>
            <a:ext cx="974750" cy="108305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8D4BDF8-E51E-2BC6-AB5C-47960517DB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1320" y="2280029"/>
            <a:ext cx="1048899" cy="100776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5089796-4118-DF79-5D7A-A248C10EC2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5750" y="2202365"/>
            <a:ext cx="1192865" cy="95634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5326D9E-20B0-0554-D825-B275DFF6DF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1581" y="4533117"/>
            <a:ext cx="966633" cy="96663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3D84CF8-FC90-8821-1E7D-69C2C59D86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04504" y="2424211"/>
            <a:ext cx="1192865" cy="56267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6ACDD7F-6148-FBE4-DD94-8585BD3176A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58346" y="2027450"/>
            <a:ext cx="1356192" cy="135619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982A565-A74F-97EC-9844-11C7F2ABBF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44999" y="1301912"/>
            <a:ext cx="1216529" cy="100776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57FC531-D248-17D2-DDCD-826F103270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765825" y="4446960"/>
            <a:ext cx="938751" cy="1067212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0EB58986-8DCA-C7B5-7C2D-8693DE3163E2}"/>
              </a:ext>
            </a:extLst>
          </p:cNvPr>
          <p:cNvSpPr/>
          <p:nvPr/>
        </p:nvSpPr>
        <p:spPr>
          <a:xfrm>
            <a:off x="4488983" y="1283927"/>
            <a:ext cx="7110164" cy="21450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912B4C0-729E-5C4F-EF91-F051D796B05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00244" y="1401880"/>
            <a:ext cx="2594601" cy="689159"/>
          </a:xfrm>
          <a:prstGeom prst="rect">
            <a:avLst/>
          </a:prstGeom>
        </p:spPr>
      </p:pic>
      <p:pic>
        <p:nvPicPr>
          <p:cNvPr id="5122" name="Picture 2" descr="undefined">
            <a:extLst>
              <a:ext uri="{FF2B5EF4-FFF2-40B4-BE49-F238E27FC236}">
                <a16:creationId xmlns:a16="http://schemas.microsoft.com/office/drawing/2014/main" id="{6345B67C-07A7-17B5-9CC6-6169E8FFC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38741"/>
            <a:ext cx="1900427" cy="47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8F130-8ED9-4EB0-239B-15E8C2F29D3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Current ERP Landscape – August 2025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392FC7-9DDB-905C-0497-B4421668FF4A}"/>
              </a:ext>
            </a:extLst>
          </p:cNvPr>
          <p:cNvSpPr/>
          <p:nvPr/>
        </p:nvSpPr>
        <p:spPr>
          <a:xfrm>
            <a:off x="8351777" y="3790843"/>
            <a:ext cx="3247370" cy="1870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69E16B-7504-07B1-7D7D-9F788B942B72}"/>
              </a:ext>
            </a:extLst>
          </p:cNvPr>
          <p:cNvSpPr/>
          <p:nvPr/>
        </p:nvSpPr>
        <p:spPr>
          <a:xfrm>
            <a:off x="4488983" y="3790843"/>
            <a:ext cx="3247370" cy="1870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2453-1404-66E7-688F-FE6293762601}"/>
              </a:ext>
            </a:extLst>
          </p:cNvPr>
          <p:cNvSpPr/>
          <p:nvPr/>
        </p:nvSpPr>
        <p:spPr>
          <a:xfrm>
            <a:off x="626188" y="3790843"/>
            <a:ext cx="3247370" cy="1870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C29BD8-1336-8929-B400-7C0BC100F274}"/>
              </a:ext>
            </a:extLst>
          </p:cNvPr>
          <p:cNvSpPr txBox="1"/>
          <p:nvPr/>
        </p:nvSpPr>
        <p:spPr>
          <a:xfrm>
            <a:off x="762000" y="3925316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UCLA Financial System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6EF71FE-4390-1298-F66B-740AB8D5A89C}"/>
              </a:ext>
            </a:extLst>
          </p:cNvPr>
          <p:cNvGrpSpPr/>
          <p:nvPr/>
        </p:nvGrpSpPr>
        <p:grpSpPr>
          <a:xfrm>
            <a:off x="4770912" y="3918918"/>
            <a:ext cx="2719686" cy="461665"/>
            <a:chOff x="4652168" y="3848793"/>
            <a:chExt cx="2719686" cy="461665"/>
          </a:xfrm>
        </p:grpSpPr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7E2AA1C4-7997-FE98-872F-9B8422B3D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4652168" y="3925316"/>
              <a:ext cx="1460500" cy="304800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847DB89-93A3-51DF-DFAC-D023EF0D3049}"/>
                </a:ext>
              </a:extLst>
            </p:cNvPr>
            <p:cNvSpPr txBox="1"/>
            <p:nvPr/>
          </p:nvSpPr>
          <p:spPr>
            <a:xfrm>
              <a:off x="6111769" y="3848793"/>
              <a:ext cx="12600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00"/>
                  </a:solidFill>
                  <a:latin typeface="+mn-lt"/>
                </a:rPr>
                <a:t>Banner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0300C0B-9783-220A-D3E1-3F6FA52375BB}"/>
              </a:ext>
            </a:extLst>
          </p:cNvPr>
          <p:cNvGrpSpPr/>
          <p:nvPr/>
        </p:nvGrpSpPr>
        <p:grpSpPr>
          <a:xfrm>
            <a:off x="8831455" y="3925316"/>
            <a:ext cx="2502766" cy="511964"/>
            <a:chOff x="8831455" y="3925316"/>
            <a:chExt cx="2502766" cy="511964"/>
          </a:xfrm>
        </p:grpSpPr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4F4FB7EC-CDCC-3222-A2EB-78A6BBF46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831455" y="3925316"/>
              <a:ext cx="1257300" cy="419100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61C1863-1E19-EB2D-3CC0-DD82B3AC3C4F}"/>
                </a:ext>
              </a:extLst>
            </p:cNvPr>
            <p:cNvSpPr txBox="1"/>
            <p:nvPr/>
          </p:nvSpPr>
          <p:spPr>
            <a:xfrm>
              <a:off x="10074136" y="3975615"/>
              <a:ext cx="12600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00B585"/>
                  </a:solidFill>
                  <a:latin typeface="+mn-lt"/>
                </a:rPr>
                <a:t>KFS</a:t>
              </a:r>
              <a:endParaRPr lang="en-US" sz="2400" b="1" dirty="0">
                <a:solidFill>
                  <a:srgbClr val="00B585"/>
                </a:solidFill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DD6A11A-BC3D-0935-0A1E-C5746979952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84552" y="1570755"/>
            <a:ext cx="1598698" cy="47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8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93C46-25C6-B34A-616E-28699750E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77413-979F-3C65-DFCC-3135885D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D5BDED-6C90-E1F8-B870-6134F04E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AC3-0E75-AD46-AE71-AE18BB921AE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F913AE-7DE5-3830-102B-E7D94654B5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ERP Roadmap and Status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1304FB6-3BB0-1C0B-65E3-F66F5AF6C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0065"/>
              </p:ext>
            </p:extLst>
          </p:nvPr>
        </p:nvGraphicFramePr>
        <p:xfrm>
          <a:off x="598832" y="1152461"/>
          <a:ext cx="10970869" cy="456253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32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5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93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406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UC Location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Current ERP</a:t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Platform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Future</a:t>
                      </a:r>
                      <a:b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ERP Platform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Target Date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Berkeley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People Soft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Exploration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Irvine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KFS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Exploration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 Francisco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People Soft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Planning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Jul-27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Los Angeles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UCLA Financial System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Planning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TBD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Santa Barbara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 (7/25)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Davis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Merced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Riverside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2171637447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 Diego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Oracle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Santa Cruz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Banner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Stable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>
                    <a:solidFill>
                      <a:srgbClr val="95D79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u="none" strike="noStrike" dirty="0">
                          <a:solidFill>
                            <a:srgbClr val="595959"/>
                          </a:solidFill>
                          <a:effectLst/>
                        </a:rPr>
                        <a:t>N/A</a:t>
                      </a:r>
                      <a:endParaRPr lang="en-US" sz="1600" b="0" i="0" u="none" strike="noStrike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0" marR="0" marT="9144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365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47648-3D43-6167-CB86-BBA456B03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B6ACDD7F-6148-FBE4-DD94-8585BD317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977" y="3110811"/>
            <a:ext cx="1356192" cy="1356192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90CD18-5526-4A3C-7ABB-76C449A0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9825-731B-5D47-806A-2D6215B4DDB1}" type="datetime1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A58494-EA7A-3A77-B886-8C8E903BC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AC3-0E75-AD46-AE71-AE18BB921A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529ACE-AF99-A690-141D-E91730423AE4}"/>
              </a:ext>
            </a:extLst>
          </p:cNvPr>
          <p:cNvSpPr/>
          <p:nvPr/>
        </p:nvSpPr>
        <p:spPr>
          <a:xfrm>
            <a:off x="438896" y="1283926"/>
            <a:ext cx="2760703" cy="1994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9EB189E-1A7E-24A6-061A-CD2663D01A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2760" y="4437280"/>
            <a:ext cx="997482" cy="106946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AE580F3-6A31-D17B-C60E-C3EEBA3CFC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655" y="2012236"/>
            <a:ext cx="1037544" cy="105730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8D4BDF8-E51E-2BC6-AB5C-47960517DB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9298" y="2364157"/>
            <a:ext cx="1048899" cy="100776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5089796-4118-DF79-5D7A-A248C10EC2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7055" y="4493839"/>
            <a:ext cx="1192865" cy="95634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5326D9E-20B0-0554-D825-B275DFF6DF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51077" y="2037294"/>
            <a:ext cx="981407" cy="966633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3D84CF8-FC90-8821-1E7D-69C2C59D86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09920" y="1571186"/>
            <a:ext cx="1192865" cy="56267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3982A565-A74F-97EC-9844-11C7F2ABBFA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81954" y="2364157"/>
            <a:ext cx="1216529" cy="100776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57FC531-D248-17D2-DDCD-826F103270F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69003" y="2334434"/>
            <a:ext cx="938751" cy="1067212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0EB58986-8DCA-C7B5-7C2D-8693DE3163E2}"/>
              </a:ext>
            </a:extLst>
          </p:cNvPr>
          <p:cNvSpPr/>
          <p:nvPr/>
        </p:nvSpPr>
        <p:spPr>
          <a:xfrm>
            <a:off x="6222406" y="1283927"/>
            <a:ext cx="5376740" cy="43606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912B4C0-729E-5C4F-EF91-F051D796B05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14660" y="1400681"/>
            <a:ext cx="2594601" cy="689159"/>
          </a:xfrm>
          <a:prstGeom prst="rect">
            <a:avLst/>
          </a:prstGeom>
        </p:spPr>
      </p:pic>
      <p:pic>
        <p:nvPicPr>
          <p:cNvPr id="5122" name="Picture 2" descr="undefined">
            <a:extLst>
              <a:ext uri="{FF2B5EF4-FFF2-40B4-BE49-F238E27FC236}">
                <a16:creationId xmlns:a16="http://schemas.microsoft.com/office/drawing/2014/main" id="{6345B67C-07A7-17B5-9CC6-6169E8FFC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476" y="1449900"/>
            <a:ext cx="1900427" cy="479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8F130-8ED9-4EB0-239B-15E8C2F29D3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Future</a:t>
            </a:r>
            <a:r>
              <a:rPr lang="en-US" dirty="0"/>
              <a:t> ERP Landscape – </a:t>
            </a:r>
            <a:r>
              <a:rPr lang="en-US" b="1" dirty="0"/>
              <a:t>2027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4F4FB7EC-CDCC-3222-A2EB-78A6BBF46A3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783356" y="1433422"/>
            <a:ext cx="1276517" cy="419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6392FC7-9DDB-905C-0497-B4421668FF4A}"/>
              </a:ext>
            </a:extLst>
          </p:cNvPr>
          <p:cNvSpPr/>
          <p:nvPr/>
        </p:nvSpPr>
        <p:spPr>
          <a:xfrm>
            <a:off x="3391853" y="1298949"/>
            <a:ext cx="2704147" cy="19798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7E2AA1C4-7997-FE98-872F-9B8422B3DB7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52190" y="3919493"/>
            <a:ext cx="1460500" cy="30480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8847DB89-93A3-51DF-DFAC-D023EF0D3049}"/>
              </a:ext>
            </a:extLst>
          </p:cNvPr>
          <p:cNvSpPr txBox="1"/>
          <p:nvPr/>
        </p:nvSpPr>
        <p:spPr>
          <a:xfrm>
            <a:off x="2019938" y="3866210"/>
            <a:ext cx="1260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+mn-lt"/>
              </a:rPr>
              <a:t>Banner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61C1863-1E19-EB2D-3CC0-DD82B3AC3C4F}"/>
              </a:ext>
            </a:extLst>
          </p:cNvPr>
          <p:cNvSpPr txBox="1"/>
          <p:nvPr/>
        </p:nvSpPr>
        <p:spPr>
          <a:xfrm>
            <a:off x="5025996" y="1483721"/>
            <a:ext cx="1279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585"/>
                </a:solidFill>
                <a:latin typeface="+mn-lt"/>
              </a:rPr>
              <a:t>KFS</a:t>
            </a:r>
            <a:endParaRPr lang="en-US" sz="2400" b="1" dirty="0">
              <a:solidFill>
                <a:srgbClr val="00B585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D6A11A-BC3D-0935-0A1E-C5746979952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190351" y="3553867"/>
            <a:ext cx="1712434" cy="4700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C0411E-C9DC-585F-937C-A43CBFBA9A6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74949" y="4420542"/>
            <a:ext cx="974750" cy="108305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83BB5-63D3-A85E-35C5-DEDA88231548}"/>
              </a:ext>
            </a:extLst>
          </p:cNvPr>
          <p:cNvSpPr/>
          <p:nvPr/>
        </p:nvSpPr>
        <p:spPr>
          <a:xfrm>
            <a:off x="434274" y="3663937"/>
            <a:ext cx="2754348" cy="19806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D42E86-D2B4-D7B5-D6A8-9E6AB6B5E7B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08508" y="4413248"/>
            <a:ext cx="938751" cy="106721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1763BD-FB48-6C87-4104-F58174741A15}"/>
              </a:ext>
            </a:extLst>
          </p:cNvPr>
          <p:cNvSpPr/>
          <p:nvPr/>
        </p:nvSpPr>
        <p:spPr>
          <a:xfrm>
            <a:off x="3369020" y="3663937"/>
            <a:ext cx="2723843" cy="19806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377A6A-A3F2-9B52-EB47-FE8D02789A6E}"/>
              </a:ext>
            </a:extLst>
          </p:cNvPr>
          <p:cNvSpPr txBox="1"/>
          <p:nvPr/>
        </p:nvSpPr>
        <p:spPr>
          <a:xfrm>
            <a:off x="3392380" y="3879969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+mn-lt"/>
              </a:rPr>
              <a:t>UCLA Financial System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292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PT template">
      <a:dk1>
        <a:srgbClr val="535353"/>
      </a:dk1>
      <a:lt1>
        <a:srgbClr val="FFFFFF"/>
      </a:lt1>
      <a:dk2>
        <a:srgbClr val="535353"/>
      </a:dk2>
      <a:lt2>
        <a:srgbClr val="FFFFFF"/>
      </a:lt2>
      <a:accent1>
        <a:srgbClr val="0F7EC5"/>
      </a:accent1>
      <a:accent2>
        <a:srgbClr val="11A1FF"/>
      </a:accent2>
      <a:accent3>
        <a:srgbClr val="FECB0A"/>
      </a:accent3>
      <a:accent4>
        <a:srgbClr val="FFF644"/>
      </a:accent4>
      <a:accent5>
        <a:srgbClr val="918577"/>
      </a:accent5>
      <a:accent6>
        <a:srgbClr val="0F0A4C"/>
      </a:accent6>
      <a:hlink>
        <a:srgbClr val="0B003E"/>
      </a:hlink>
      <a:folHlink>
        <a:srgbClr val="554B3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E68379A15B1B4FADC5BD97C0E8541C" ma:contentTypeVersion="1" ma:contentTypeDescription="Create a new document." ma:contentTypeScope="" ma:versionID="84bce4861ec136f14c63efb35d2167eb">
  <xsd:schema xmlns:xsd="http://www.w3.org/2001/XMLSchema" xmlns:xs="http://www.w3.org/2001/XMLSchema" xmlns:p="http://schemas.microsoft.com/office/2006/metadata/properties" xmlns:ns2="c4a7f297-ede0-4589-ba3f-dba18188a217" targetNamespace="http://schemas.microsoft.com/office/2006/metadata/properties" ma:root="true" ma:fieldsID="1a6c4c4c478dd12b40cc76183fbf9a97" ns2:_="">
    <xsd:import namespace="c4a7f297-ede0-4589-ba3f-dba18188a2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a7f297-ede0-4589-ba3f-dba18188a2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E1A9F1-AE8C-490E-8AAA-0C1F1E866F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04B352-C25F-44AA-8774-0A009EA8A7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a7f297-ede0-4589-ba3f-dba18188a2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596E78-8542-4C44-B643-E78A196FFBA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E69243F-18F2-40F1-9DFF-BA95224C2E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10908</TotalTime>
  <Words>351</Words>
  <Application>Microsoft Office PowerPoint</Application>
  <PresentationFormat>Widescreen</PresentationFormat>
  <Paragraphs>152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 Procurement Template</dc:title>
  <dc:creator>Elizabeth Craig</dc:creator>
  <cp:lastModifiedBy>Terese Merrell</cp:lastModifiedBy>
  <cp:revision>544</cp:revision>
  <cp:lastPrinted>2011-06-29T23:27:19Z</cp:lastPrinted>
  <dcterms:created xsi:type="dcterms:W3CDTF">2010-12-15T22:40:49Z</dcterms:created>
  <dcterms:modified xsi:type="dcterms:W3CDTF">2025-08-26T19:05:53Z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0x01010016E68379A15B1B4FADC5BD97C0E8541C</vt:lpwstr>
  </property>
</Properties>
</file>