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5"/>
  </p:sldMasterIdLst>
  <p:notesMasterIdLst>
    <p:notesMasterId r:id="rId15"/>
  </p:notesMasterIdLst>
  <p:handoutMasterIdLst>
    <p:handoutMasterId r:id="rId16"/>
  </p:handoutMasterIdLst>
  <p:sldIdLst>
    <p:sldId id="329" r:id="rId6"/>
    <p:sldId id="344" r:id="rId7"/>
    <p:sldId id="340" r:id="rId8"/>
    <p:sldId id="341" r:id="rId9"/>
    <p:sldId id="346" r:id="rId10"/>
    <p:sldId id="347" r:id="rId11"/>
    <p:sldId id="343" r:id="rId12"/>
    <p:sldId id="342" r:id="rId13"/>
    <p:sldId id="345" r:id="rId14"/>
  </p:sldIdLst>
  <p:sldSz cx="12192000" cy="6858000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70" userDrawn="1">
          <p15:clr>
            <a:srgbClr val="A4A3A4"/>
          </p15:clr>
        </p15:guide>
        <p15:guide id="3" pos="7265" userDrawn="1">
          <p15:clr>
            <a:srgbClr val="A4A3A4"/>
          </p15:clr>
        </p15:guide>
        <p15:guide id="4" orient="horz" pos="2160">
          <p15:clr>
            <a:srgbClr val="A4A3A4"/>
          </p15:clr>
        </p15:guide>
        <p15:guide id="5" pos="5042" userDrawn="1">
          <p15:clr>
            <a:srgbClr val="A4A3A4"/>
          </p15:clr>
        </p15:guide>
        <p15:guide id="6" pos="6312" userDrawn="1">
          <p15:clr>
            <a:srgbClr val="A4A3A4"/>
          </p15:clr>
        </p15:guide>
        <p15:guide id="7" pos="4407" userDrawn="1">
          <p15:clr>
            <a:srgbClr val="A4A3A4"/>
          </p15:clr>
        </p15:guide>
        <p15:guide id="8" pos="2683" userDrawn="1">
          <p15:clr>
            <a:srgbClr val="A4A3A4"/>
          </p15:clr>
        </p15:guide>
        <p15:guide id="9" pos="824" userDrawn="1">
          <p15:clr>
            <a:srgbClr val="A4A3A4"/>
          </p15:clr>
        </p15:guide>
        <p15:guide id="10" orient="horz" pos="300" userDrawn="1">
          <p15:clr>
            <a:srgbClr val="A4A3A4"/>
          </p15:clr>
        </p15:guide>
        <p15:guide id="11" orient="horz" pos="3997" userDrawn="1">
          <p15:clr>
            <a:srgbClr val="A4A3A4"/>
          </p15:clr>
        </p15:guide>
        <p15:guide id="12" orient="horz" pos="102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95D79F"/>
    <a:srgbClr val="00B585"/>
    <a:srgbClr val="000000"/>
    <a:srgbClr val="32D74B"/>
    <a:srgbClr val="79428B"/>
    <a:srgbClr val="E47E46"/>
    <a:srgbClr val="7E7E7E"/>
    <a:srgbClr val="09567F"/>
    <a:srgbClr val="1295D8"/>
    <a:srgbClr val="0055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492" autoAdjust="0"/>
    <p:restoredTop sz="95616" autoAdjust="0"/>
  </p:normalViewPr>
  <p:slideViewPr>
    <p:cSldViewPr snapToGrid="0">
      <p:cViewPr varScale="1">
        <p:scale>
          <a:sx n="121" d="100"/>
          <a:sy n="121" d="100"/>
        </p:scale>
        <p:origin x="624" y="184"/>
      </p:cViewPr>
      <p:guideLst>
        <p:guide pos="370"/>
        <p:guide pos="7265"/>
        <p:guide orient="horz" pos="2160"/>
        <p:guide pos="5042"/>
        <p:guide pos="6312"/>
        <p:guide pos="4407"/>
        <p:guide pos="2683"/>
        <p:guide pos="824"/>
        <p:guide orient="horz" pos="300"/>
        <p:guide orient="horz" pos="3997"/>
        <p:guide orient="horz" pos="102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3" d="100"/>
        <a:sy n="93" d="100"/>
      </p:scale>
      <p:origin x="0" y="0"/>
    </p:cViewPr>
  </p:sorterViewPr>
  <p:notesViewPr>
    <p:cSldViewPr snapToGrid="0" showGuides="1">
      <p:cViewPr varScale="1">
        <p:scale>
          <a:sx n="84" d="100"/>
          <a:sy n="84" d="100"/>
        </p:scale>
        <p:origin x="382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53CBBD65-146B-EC4C-83B5-8EBFCB408712}" type="datetimeFigureOut">
              <a:rPr lang="en-US" smtClean="0"/>
              <a:t>2/18/26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2DC9DDE9-F6B5-BA4A-B655-C30707047F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49706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8F06CC86-58EB-5F4B-A4A2-39B6E15C8016}" type="datetimeFigureOut">
              <a:rPr lang="en-US"/>
              <a:pPr/>
              <a:t>2/18/26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3C2D5646-A00B-3942-B201-4EB41B9B77BE}" type="slidenum">
              <a:rPr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71861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CP01_Opening slide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5"/>
          <p:cNvSpPr>
            <a:spLocks noGrp="1"/>
          </p:cNvSpPr>
          <p:nvPr>
            <p:ph sz="quarter" idx="13" hasCustomPrompt="1"/>
          </p:nvPr>
        </p:nvSpPr>
        <p:spPr>
          <a:xfrm>
            <a:off x="606509" y="2883065"/>
            <a:ext cx="5489492" cy="504753"/>
          </a:xfrm>
          <a:prstGeom prst="rect">
            <a:avLst/>
          </a:prstGeom>
        </p:spPr>
        <p:txBody>
          <a:bodyPr wrap="square" lIns="0" tIns="0" rIns="0" bIns="0" anchor="b" anchorCtr="0">
            <a:spAutoFit/>
          </a:bodyPr>
          <a:lstStyle>
            <a:lvl1pPr marL="0" indent="0">
              <a:lnSpc>
                <a:spcPct val="82000"/>
              </a:lnSpc>
              <a:buNone/>
              <a:defRPr lang="en-US" sz="4000" b="0" i="0" baseline="0" smtClean="0">
                <a:solidFill>
                  <a:schemeClr val="tx1"/>
                </a:solidFill>
                <a:latin typeface="Arial"/>
                <a:cs typeface="Arial"/>
              </a:defRPr>
            </a:lvl1pPr>
            <a:lvl2pPr>
              <a:defRPr sz="2000">
                <a:solidFill>
                  <a:srgbClr val="0F7FC5"/>
                </a:solidFill>
              </a:defRPr>
            </a:lvl2pPr>
            <a:lvl3pPr>
              <a:defRPr sz="1800">
                <a:solidFill>
                  <a:srgbClr val="0F7FC5"/>
                </a:solidFill>
              </a:defRPr>
            </a:lvl3pPr>
            <a:lvl4pPr>
              <a:defRPr sz="1600">
                <a:solidFill>
                  <a:srgbClr val="0F7FC5"/>
                </a:solidFill>
              </a:defRPr>
            </a:lvl4pPr>
            <a:lvl5pPr>
              <a:defRPr sz="1600">
                <a:solidFill>
                  <a:srgbClr val="0F7FC5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Opening Slide</a:t>
            </a:r>
          </a:p>
        </p:txBody>
      </p:sp>
      <p:pic>
        <p:nvPicPr>
          <p:cNvPr id="6" name="Picture 5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8AB7FCF3-7AD4-188A-2BA6-D57420B630E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83261" y="6160576"/>
            <a:ext cx="1849808" cy="433951"/>
          </a:xfrm>
          <a:prstGeom prst="rect">
            <a:avLst/>
          </a:prstGeom>
          <a:effectLst/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46B9BD7-A26B-A5BF-03A3-3FD351D9BDA5}"/>
              </a:ext>
            </a:extLst>
          </p:cNvPr>
          <p:cNvCxnSpPr/>
          <p:nvPr userDrawn="1"/>
        </p:nvCxnSpPr>
        <p:spPr>
          <a:xfrm>
            <a:off x="609601" y="6058328"/>
            <a:ext cx="10928423" cy="0"/>
          </a:xfrm>
          <a:prstGeom prst="line">
            <a:avLst/>
          </a:prstGeom>
          <a:ln w="12700" cmpd="sng">
            <a:solidFill>
              <a:srgbClr val="00558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Date Placeholder 2">
            <a:extLst>
              <a:ext uri="{FF2B5EF4-FFF2-40B4-BE49-F238E27FC236}">
                <a16:creationId xmlns:a16="http://schemas.microsoft.com/office/drawing/2014/main" id="{7C9D9681-A4AC-1725-C19B-5E96639376B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661501" y="6304853"/>
            <a:ext cx="1457436" cy="138499"/>
          </a:xfrm>
          <a:prstGeom prst="rect">
            <a:avLst/>
          </a:prstGeom>
        </p:spPr>
        <p:txBody>
          <a:bodyPr lIns="0" tIns="0" rIns="0" bIns="0" anchor="t" anchorCtr="0">
            <a:spAutoFit/>
          </a:bodyPr>
          <a:lstStyle>
            <a:lvl1pPr algn="r">
              <a:defRPr sz="900">
                <a:solidFill>
                  <a:srgbClr val="005581"/>
                </a:solidFill>
                <a:latin typeface="Arial"/>
                <a:cs typeface="Arial"/>
              </a:defRPr>
            </a:lvl1pPr>
          </a:lstStyle>
          <a:p>
            <a:fld id="{FF639825-731B-5D47-806A-2D6215B4DDB1}" type="datetime1">
              <a:rPr lang="en-US" smtClean="0"/>
              <a:pPr/>
              <a:t>2/18/26</a:t>
            </a:fld>
            <a:endParaRPr lang="en-US" dirty="0"/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072FA7D8-A26C-CA43-F2AA-9AF6E450D3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36584" y="6304853"/>
            <a:ext cx="364453" cy="138499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>
              <a:defRPr sz="900" baseline="0">
                <a:solidFill>
                  <a:srgbClr val="005581"/>
                </a:solidFill>
                <a:latin typeface="Arial"/>
              </a:defRPr>
            </a:lvl1pPr>
          </a:lstStyle>
          <a:p>
            <a:fld id="{0FE39AC3-0E75-AD46-AE71-AE18BB921AE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4C7B28B-E9FF-5835-B73D-66B1E6F61512}"/>
              </a:ext>
            </a:extLst>
          </p:cNvPr>
          <p:cNvCxnSpPr/>
          <p:nvPr userDrawn="1"/>
        </p:nvCxnSpPr>
        <p:spPr>
          <a:xfrm rot="5400000" flipH="1" flipV="1">
            <a:off x="11215936" y="6374517"/>
            <a:ext cx="136525" cy="2117"/>
          </a:xfrm>
          <a:prstGeom prst="line">
            <a:avLst/>
          </a:prstGeom>
          <a:ln w="9525" cap="flat" cmpd="sng" algn="ctr">
            <a:solidFill>
              <a:srgbClr val="00558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ontent Placeholder 5">
            <a:extLst>
              <a:ext uri="{FF2B5EF4-FFF2-40B4-BE49-F238E27FC236}">
                <a16:creationId xmlns:a16="http://schemas.microsoft.com/office/drawing/2014/main" id="{F7E8EFDB-ADE7-9E96-C34B-22CD78337ECC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06509" y="3725012"/>
            <a:ext cx="5489491" cy="252377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marL="0" indent="0">
              <a:lnSpc>
                <a:spcPct val="82000"/>
              </a:lnSpc>
              <a:buNone/>
              <a:defRPr lang="en-US" sz="2000" b="0" i="0" baseline="0" smtClean="0">
                <a:solidFill>
                  <a:schemeClr val="tx1"/>
                </a:solidFill>
                <a:latin typeface="Arial"/>
                <a:cs typeface="Arial"/>
              </a:defRPr>
            </a:lvl1pPr>
            <a:lvl2pPr>
              <a:defRPr sz="2000">
                <a:solidFill>
                  <a:srgbClr val="0F7FC5"/>
                </a:solidFill>
              </a:defRPr>
            </a:lvl2pPr>
            <a:lvl3pPr>
              <a:defRPr sz="1800">
                <a:solidFill>
                  <a:srgbClr val="0F7FC5"/>
                </a:solidFill>
              </a:defRPr>
            </a:lvl3pPr>
            <a:lvl4pPr>
              <a:defRPr sz="1600">
                <a:solidFill>
                  <a:srgbClr val="0F7FC5"/>
                </a:solidFill>
              </a:defRPr>
            </a:lvl4pPr>
            <a:lvl5pPr>
              <a:defRPr sz="1600">
                <a:solidFill>
                  <a:srgbClr val="0F7FC5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err="1"/>
              <a:t>Subheader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CP02_Divider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5"/>
          <p:cNvSpPr>
            <a:spLocks noGrp="1"/>
          </p:cNvSpPr>
          <p:nvPr>
            <p:ph sz="quarter" idx="13" hasCustomPrompt="1"/>
          </p:nvPr>
        </p:nvSpPr>
        <p:spPr>
          <a:xfrm>
            <a:off x="606508" y="457200"/>
            <a:ext cx="8274021" cy="50472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lnSpc>
                <a:spcPct val="82000"/>
              </a:lnSpc>
              <a:buNone/>
              <a:defRPr lang="en-US" sz="4000" b="0" i="0" baseline="0" smtClean="0">
                <a:solidFill>
                  <a:schemeClr val="tx1"/>
                </a:solidFill>
                <a:latin typeface="Arial"/>
                <a:cs typeface="Arial"/>
              </a:defRPr>
            </a:lvl1pPr>
            <a:lvl2pPr>
              <a:defRPr sz="2000">
                <a:solidFill>
                  <a:srgbClr val="0F7FC5"/>
                </a:solidFill>
              </a:defRPr>
            </a:lvl2pPr>
            <a:lvl3pPr>
              <a:defRPr sz="1800">
                <a:solidFill>
                  <a:srgbClr val="0F7FC5"/>
                </a:solidFill>
              </a:defRPr>
            </a:lvl3pPr>
            <a:lvl4pPr>
              <a:defRPr sz="1600">
                <a:solidFill>
                  <a:srgbClr val="0F7FC5"/>
                </a:solidFill>
              </a:defRPr>
            </a:lvl4pPr>
            <a:lvl5pPr>
              <a:defRPr sz="1600">
                <a:solidFill>
                  <a:srgbClr val="0F7FC5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Divider Slide</a:t>
            </a:r>
          </a:p>
        </p:txBody>
      </p:sp>
      <p:pic>
        <p:nvPicPr>
          <p:cNvPr id="6" name="Picture 5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8AB7FCF3-7AD4-188A-2BA6-D57420B630E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83261" y="6160576"/>
            <a:ext cx="1849808" cy="433951"/>
          </a:xfrm>
          <a:prstGeom prst="rect">
            <a:avLst/>
          </a:prstGeom>
          <a:effectLst/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46B9BD7-A26B-A5BF-03A3-3FD351D9BDA5}"/>
              </a:ext>
            </a:extLst>
          </p:cNvPr>
          <p:cNvCxnSpPr/>
          <p:nvPr userDrawn="1"/>
        </p:nvCxnSpPr>
        <p:spPr>
          <a:xfrm>
            <a:off x="609601" y="6058328"/>
            <a:ext cx="10928423" cy="0"/>
          </a:xfrm>
          <a:prstGeom prst="line">
            <a:avLst/>
          </a:prstGeom>
          <a:ln w="12700" cmpd="sng">
            <a:solidFill>
              <a:srgbClr val="00558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Date Placeholder 2">
            <a:extLst>
              <a:ext uri="{FF2B5EF4-FFF2-40B4-BE49-F238E27FC236}">
                <a16:creationId xmlns:a16="http://schemas.microsoft.com/office/drawing/2014/main" id="{7C9D9681-A4AC-1725-C19B-5E96639376B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661501" y="6304853"/>
            <a:ext cx="1457436" cy="138499"/>
          </a:xfrm>
          <a:prstGeom prst="rect">
            <a:avLst/>
          </a:prstGeom>
        </p:spPr>
        <p:txBody>
          <a:bodyPr lIns="0" tIns="0" rIns="0" bIns="0" anchor="t" anchorCtr="0">
            <a:spAutoFit/>
          </a:bodyPr>
          <a:lstStyle>
            <a:lvl1pPr algn="r">
              <a:defRPr sz="900">
                <a:solidFill>
                  <a:srgbClr val="005581"/>
                </a:solidFill>
                <a:latin typeface="Arial"/>
                <a:cs typeface="Arial"/>
              </a:defRPr>
            </a:lvl1pPr>
          </a:lstStyle>
          <a:p>
            <a:fld id="{FF639825-731B-5D47-806A-2D6215B4DDB1}" type="datetime1">
              <a:rPr lang="en-US" smtClean="0"/>
              <a:pPr/>
              <a:t>2/18/26</a:t>
            </a:fld>
            <a:endParaRPr lang="en-US" dirty="0"/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072FA7D8-A26C-CA43-F2AA-9AF6E450D3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36584" y="6304853"/>
            <a:ext cx="364453" cy="138499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>
              <a:defRPr sz="900" baseline="0">
                <a:solidFill>
                  <a:srgbClr val="005581"/>
                </a:solidFill>
                <a:latin typeface="Arial"/>
              </a:defRPr>
            </a:lvl1pPr>
          </a:lstStyle>
          <a:p>
            <a:fld id="{0FE39AC3-0E75-AD46-AE71-AE18BB921AE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4C7B28B-E9FF-5835-B73D-66B1E6F61512}"/>
              </a:ext>
            </a:extLst>
          </p:cNvPr>
          <p:cNvCxnSpPr/>
          <p:nvPr userDrawn="1"/>
        </p:nvCxnSpPr>
        <p:spPr>
          <a:xfrm rot="5400000" flipH="1" flipV="1">
            <a:off x="11215936" y="6374517"/>
            <a:ext cx="136525" cy="2117"/>
          </a:xfrm>
          <a:prstGeom prst="line">
            <a:avLst/>
          </a:prstGeom>
          <a:ln w="9525" cap="flat" cmpd="sng" algn="ctr">
            <a:solidFill>
              <a:srgbClr val="00558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81499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CP03_Text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679DCA3A-B5B5-29CC-78AA-9A70C9BE39AF}"/>
              </a:ext>
            </a:extLst>
          </p:cNvPr>
          <p:cNvCxnSpPr/>
          <p:nvPr userDrawn="1"/>
        </p:nvCxnSpPr>
        <p:spPr>
          <a:xfrm>
            <a:off x="609601" y="6058328"/>
            <a:ext cx="10928423" cy="0"/>
          </a:xfrm>
          <a:prstGeom prst="line">
            <a:avLst/>
          </a:prstGeom>
          <a:ln w="12700" cmpd="sng">
            <a:solidFill>
              <a:srgbClr val="1295D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2">
            <a:extLst>
              <a:ext uri="{FF2B5EF4-FFF2-40B4-BE49-F238E27FC236}">
                <a16:creationId xmlns:a16="http://schemas.microsoft.com/office/drawing/2014/main" id="{F15A70E6-D710-1C25-501A-49BFB824CBF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661501" y="6304853"/>
            <a:ext cx="1457436" cy="138499"/>
          </a:xfrm>
          <a:prstGeom prst="rect">
            <a:avLst/>
          </a:prstGeom>
        </p:spPr>
        <p:txBody>
          <a:bodyPr lIns="0" tIns="0" rIns="0" bIns="0" anchor="t" anchorCtr="0">
            <a:spAutoFit/>
          </a:bodyPr>
          <a:lstStyle>
            <a:lvl1pPr algn="r">
              <a:defRPr sz="900">
                <a:solidFill>
                  <a:srgbClr val="1295D8"/>
                </a:solidFill>
                <a:latin typeface="Arial"/>
                <a:cs typeface="Arial"/>
              </a:defRPr>
            </a:lvl1pPr>
          </a:lstStyle>
          <a:p>
            <a:fld id="{FF639825-731B-5D47-806A-2D6215B4DDB1}" type="datetime1">
              <a:rPr lang="en-US" smtClean="0"/>
              <a:pPr/>
              <a:t>2/18/26</a:t>
            </a:fld>
            <a:endParaRPr lang="en-US" dirty="0"/>
          </a:p>
        </p:txBody>
      </p: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691D526F-C353-75EA-BBAF-B2AC452AD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36584" y="6304853"/>
            <a:ext cx="364453" cy="138499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>
              <a:defRPr sz="900" baseline="0">
                <a:solidFill>
                  <a:srgbClr val="1295D8"/>
                </a:solidFill>
                <a:latin typeface="Arial"/>
              </a:defRPr>
            </a:lvl1pPr>
          </a:lstStyle>
          <a:p>
            <a:fld id="{0FE39AC3-0E75-AD46-AE71-AE18BB921AE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C455E28-8826-12BF-E983-A5300749356A}"/>
              </a:ext>
            </a:extLst>
          </p:cNvPr>
          <p:cNvCxnSpPr/>
          <p:nvPr userDrawn="1"/>
        </p:nvCxnSpPr>
        <p:spPr>
          <a:xfrm rot="5400000" flipH="1" flipV="1">
            <a:off x="11215936" y="6374517"/>
            <a:ext cx="136525" cy="2117"/>
          </a:xfrm>
          <a:prstGeom prst="line">
            <a:avLst/>
          </a:prstGeom>
          <a:ln w="9525" cap="flat" cmpd="sng" algn="ctr">
            <a:solidFill>
              <a:srgbClr val="00558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Graphical user interface, website&#10;&#10;Description automatically generated">
            <a:extLst>
              <a:ext uri="{FF2B5EF4-FFF2-40B4-BE49-F238E27FC236}">
                <a16:creationId xmlns:a16="http://schemas.microsoft.com/office/drawing/2014/main" id="{902C78D9-65C1-788C-8C9B-E470AE05FF9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46917" y="6152532"/>
            <a:ext cx="1886152" cy="455665"/>
          </a:xfrm>
          <a:prstGeom prst="rect">
            <a:avLst/>
          </a:prstGeom>
        </p:spPr>
      </p:pic>
      <p:sp>
        <p:nvSpPr>
          <p:cNvPr id="13" name="Content Placeholder 5">
            <a:extLst>
              <a:ext uri="{FF2B5EF4-FFF2-40B4-BE49-F238E27FC236}">
                <a16:creationId xmlns:a16="http://schemas.microsoft.com/office/drawing/2014/main" id="{580B9A92-1CCD-C7A5-CD5C-8F265A07879B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09601" y="493056"/>
            <a:ext cx="10260545" cy="429028"/>
          </a:xfrm>
          <a:prstGeom prst="rect">
            <a:avLst/>
          </a:prstGeom>
        </p:spPr>
        <p:txBody>
          <a:bodyPr wrap="square" lIns="0" tIns="0" rIns="0" bIns="0" anchor="b" anchorCtr="0">
            <a:spAutoFit/>
          </a:bodyPr>
          <a:lstStyle>
            <a:lvl1pPr marL="0" indent="0">
              <a:lnSpc>
                <a:spcPct val="82000"/>
              </a:lnSpc>
              <a:buNone/>
              <a:defRPr lang="en-US" sz="3400" b="0" i="0" baseline="0" smtClean="0">
                <a:solidFill>
                  <a:srgbClr val="0956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solidFill>
                  <a:srgbClr val="0F7FC5"/>
                </a:solidFill>
              </a:defRPr>
            </a:lvl2pPr>
            <a:lvl3pPr>
              <a:defRPr sz="1800">
                <a:solidFill>
                  <a:srgbClr val="0F7FC5"/>
                </a:solidFill>
              </a:defRPr>
            </a:lvl3pPr>
            <a:lvl4pPr>
              <a:defRPr sz="1600">
                <a:solidFill>
                  <a:srgbClr val="0F7FC5"/>
                </a:solidFill>
              </a:defRPr>
            </a:lvl4pPr>
            <a:lvl5pPr>
              <a:defRPr sz="1600">
                <a:solidFill>
                  <a:srgbClr val="0F7FC5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This slide has important text.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F244CC2-36F9-3941-110A-2FB6BACC978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2775" y="1190625"/>
            <a:ext cx="10929938" cy="4667250"/>
          </a:xfrm>
        </p:spPr>
        <p:txBody>
          <a:bodyPr/>
          <a:lstStyle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 b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791023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4088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CP04_Char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679DCA3A-B5B5-29CC-78AA-9A70C9BE39AF}"/>
              </a:ext>
            </a:extLst>
          </p:cNvPr>
          <p:cNvCxnSpPr/>
          <p:nvPr userDrawn="1"/>
        </p:nvCxnSpPr>
        <p:spPr>
          <a:xfrm>
            <a:off x="609601" y="6058328"/>
            <a:ext cx="10928423" cy="0"/>
          </a:xfrm>
          <a:prstGeom prst="line">
            <a:avLst/>
          </a:prstGeom>
          <a:ln w="12700" cmpd="sng">
            <a:solidFill>
              <a:srgbClr val="1295D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2">
            <a:extLst>
              <a:ext uri="{FF2B5EF4-FFF2-40B4-BE49-F238E27FC236}">
                <a16:creationId xmlns:a16="http://schemas.microsoft.com/office/drawing/2014/main" id="{F15A70E6-D710-1C25-501A-49BFB824CBF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661501" y="6304853"/>
            <a:ext cx="1457436" cy="138499"/>
          </a:xfrm>
          <a:prstGeom prst="rect">
            <a:avLst/>
          </a:prstGeom>
        </p:spPr>
        <p:txBody>
          <a:bodyPr lIns="0" tIns="0" rIns="0" bIns="0" anchor="t" anchorCtr="0">
            <a:spAutoFit/>
          </a:bodyPr>
          <a:lstStyle>
            <a:lvl1pPr algn="r">
              <a:defRPr sz="900">
                <a:solidFill>
                  <a:srgbClr val="1295D8"/>
                </a:solidFill>
                <a:latin typeface="Arial"/>
                <a:cs typeface="Arial"/>
              </a:defRPr>
            </a:lvl1pPr>
          </a:lstStyle>
          <a:p>
            <a:fld id="{FF639825-731B-5D47-806A-2D6215B4DDB1}" type="datetime1">
              <a:rPr lang="en-US" smtClean="0"/>
              <a:pPr/>
              <a:t>2/18/26</a:t>
            </a:fld>
            <a:endParaRPr lang="en-US" dirty="0"/>
          </a:p>
        </p:txBody>
      </p: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691D526F-C353-75EA-BBAF-B2AC452AD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36584" y="6304853"/>
            <a:ext cx="364453" cy="138499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>
              <a:defRPr sz="900" baseline="0">
                <a:solidFill>
                  <a:srgbClr val="1295D8"/>
                </a:solidFill>
                <a:latin typeface="Arial"/>
              </a:defRPr>
            </a:lvl1pPr>
          </a:lstStyle>
          <a:p>
            <a:fld id="{0FE39AC3-0E75-AD46-AE71-AE18BB921AE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C455E28-8826-12BF-E983-A5300749356A}"/>
              </a:ext>
            </a:extLst>
          </p:cNvPr>
          <p:cNvCxnSpPr/>
          <p:nvPr userDrawn="1"/>
        </p:nvCxnSpPr>
        <p:spPr>
          <a:xfrm rot="5400000" flipH="1" flipV="1">
            <a:off x="11215936" y="6374517"/>
            <a:ext cx="136525" cy="2117"/>
          </a:xfrm>
          <a:prstGeom prst="line">
            <a:avLst/>
          </a:prstGeom>
          <a:ln w="9525" cap="flat" cmpd="sng" algn="ctr">
            <a:solidFill>
              <a:srgbClr val="00558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Graphical user interface, website&#10;&#10;Description automatically generated">
            <a:extLst>
              <a:ext uri="{FF2B5EF4-FFF2-40B4-BE49-F238E27FC236}">
                <a16:creationId xmlns:a16="http://schemas.microsoft.com/office/drawing/2014/main" id="{902C78D9-65C1-788C-8C9B-E470AE05FF9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46917" y="6152532"/>
            <a:ext cx="1886152" cy="455665"/>
          </a:xfrm>
          <a:prstGeom prst="rect">
            <a:avLst/>
          </a:prstGeom>
        </p:spPr>
      </p:pic>
      <p:sp>
        <p:nvSpPr>
          <p:cNvPr id="13" name="Content Placeholder 5">
            <a:extLst>
              <a:ext uri="{FF2B5EF4-FFF2-40B4-BE49-F238E27FC236}">
                <a16:creationId xmlns:a16="http://schemas.microsoft.com/office/drawing/2014/main" id="{580B9A92-1CCD-C7A5-CD5C-8F265A07879B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09601" y="493056"/>
            <a:ext cx="10260545" cy="429028"/>
          </a:xfrm>
          <a:prstGeom prst="rect">
            <a:avLst/>
          </a:prstGeom>
        </p:spPr>
        <p:txBody>
          <a:bodyPr wrap="square" lIns="0" tIns="0" rIns="0" bIns="0" anchor="b" anchorCtr="0">
            <a:spAutoFit/>
          </a:bodyPr>
          <a:lstStyle>
            <a:lvl1pPr marL="0" indent="0">
              <a:lnSpc>
                <a:spcPct val="82000"/>
              </a:lnSpc>
              <a:buNone/>
              <a:defRPr lang="en-US" sz="3400" b="0" i="0" baseline="0" smtClean="0">
                <a:solidFill>
                  <a:srgbClr val="0956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solidFill>
                  <a:srgbClr val="0F7FC5"/>
                </a:solidFill>
              </a:defRPr>
            </a:lvl2pPr>
            <a:lvl3pPr>
              <a:defRPr sz="1800">
                <a:solidFill>
                  <a:srgbClr val="0F7FC5"/>
                </a:solidFill>
              </a:defRPr>
            </a:lvl3pPr>
            <a:lvl4pPr>
              <a:defRPr sz="1600">
                <a:solidFill>
                  <a:srgbClr val="0F7FC5"/>
                </a:solidFill>
              </a:defRPr>
            </a:lvl4pPr>
            <a:lvl5pPr>
              <a:defRPr sz="1600">
                <a:solidFill>
                  <a:srgbClr val="0F7FC5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This slide has an important chart.</a:t>
            </a:r>
          </a:p>
        </p:txBody>
      </p:sp>
      <p:sp>
        <p:nvSpPr>
          <p:cNvPr id="2" name="Chart Placeholder 12">
            <a:extLst>
              <a:ext uri="{FF2B5EF4-FFF2-40B4-BE49-F238E27FC236}">
                <a16:creationId xmlns:a16="http://schemas.microsoft.com/office/drawing/2014/main" id="{C3CB8EE8-4948-755A-DAB5-BD89265B26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609601" y="1323481"/>
            <a:ext cx="7378820" cy="4245363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buNone/>
              <a:defRPr sz="2000">
                <a:solidFill>
                  <a:srgbClr val="7E7E7E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62722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4088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CP05_Chart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679DCA3A-B5B5-29CC-78AA-9A70C9BE39AF}"/>
              </a:ext>
            </a:extLst>
          </p:cNvPr>
          <p:cNvCxnSpPr/>
          <p:nvPr userDrawn="1"/>
        </p:nvCxnSpPr>
        <p:spPr>
          <a:xfrm>
            <a:off x="609601" y="6058328"/>
            <a:ext cx="10928423" cy="0"/>
          </a:xfrm>
          <a:prstGeom prst="line">
            <a:avLst/>
          </a:prstGeom>
          <a:ln w="12700" cmpd="sng">
            <a:solidFill>
              <a:srgbClr val="1295D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2">
            <a:extLst>
              <a:ext uri="{FF2B5EF4-FFF2-40B4-BE49-F238E27FC236}">
                <a16:creationId xmlns:a16="http://schemas.microsoft.com/office/drawing/2014/main" id="{F15A70E6-D710-1C25-501A-49BFB824CBF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661501" y="6304853"/>
            <a:ext cx="1457436" cy="138499"/>
          </a:xfrm>
          <a:prstGeom prst="rect">
            <a:avLst/>
          </a:prstGeom>
        </p:spPr>
        <p:txBody>
          <a:bodyPr lIns="0" tIns="0" rIns="0" bIns="0" anchor="t" anchorCtr="0">
            <a:spAutoFit/>
          </a:bodyPr>
          <a:lstStyle>
            <a:lvl1pPr algn="r">
              <a:defRPr sz="900">
                <a:solidFill>
                  <a:srgbClr val="1295D8"/>
                </a:solidFill>
                <a:latin typeface="Arial"/>
                <a:cs typeface="Arial"/>
              </a:defRPr>
            </a:lvl1pPr>
          </a:lstStyle>
          <a:p>
            <a:fld id="{FF639825-731B-5D47-806A-2D6215B4DDB1}" type="datetime1">
              <a:rPr lang="en-US" smtClean="0"/>
              <a:pPr/>
              <a:t>2/18/26</a:t>
            </a:fld>
            <a:endParaRPr lang="en-US" dirty="0"/>
          </a:p>
        </p:txBody>
      </p: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691D526F-C353-75EA-BBAF-B2AC452AD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36584" y="6304853"/>
            <a:ext cx="364453" cy="138499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>
              <a:defRPr sz="900" baseline="0">
                <a:solidFill>
                  <a:srgbClr val="1295D8"/>
                </a:solidFill>
                <a:latin typeface="Arial"/>
              </a:defRPr>
            </a:lvl1pPr>
          </a:lstStyle>
          <a:p>
            <a:fld id="{0FE39AC3-0E75-AD46-AE71-AE18BB921AE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C455E28-8826-12BF-E983-A5300749356A}"/>
              </a:ext>
            </a:extLst>
          </p:cNvPr>
          <p:cNvCxnSpPr/>
          <p:nvPr userDrawn="1"/>
        </p:nvCxnSpPr>
        <p:spPr>
          <a:xfrm rot="5400000" flipH="1" flipV="1">
            <a:off x="11215936" y="6374517"/>
            <a:ext cx="136525" cy="2117"/>
          </a:xfrm>
          <a:prstGeom prst="line">
            <a:avLst/>
          </a:prstGeom>
          <a:ln w="9525" cap="flat" cmpd="sng" algn="ctr">
            <a:solidFill>
              <a:srgbClr val="00558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Graphical user interface, website&#10;&#10;Description automatically generated">
            <a:extLst>
              <a:ext uri="{FF2B5EF4-FFF2-40B4-BE49-F238E27FC236}">
                <a16:creationId xmlns:a16="http://schemas.microsoft.com/office/drawing/2014/main" id="{902C78D9-65C1-788C-8C9B-E470AE05FF9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46917" y="6152532"/>
            <a:ext cx="1886152" cy="455665"/>
          </a:xfrm>
          <a:prstGeom prst="rect">
            <a:avLst/>
          </a:prstGeom>
        </p:spPr>
      </p:pic>
      <p:sp>
        <p:nvSpPr>
          <p:cNvPr id="13" name="Content Placeholder 5">
            <a:extLst>
              <a:ext uri="{FF2B5EF4-FFF2-40B4-BE49-F238E27FC236}">
                <a16:creationId xmlns:a16="http://schemas.microsoft.com/office/drawing/2014/main" id="{580B9A92-1CCD-C7A5-CD5C-8F265A07879B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09601" y="493056"/>
            <a:ext cx="10260545" cy="429028"/>
          </a:xfrm>
          <a:prstGeom prst="rect">
            <a:avLst/>
          </a:prstGeom>
        </p:spPr>
        <p:txBody>
          <a:bodyPr wrap="square" lIns="0" tIns="0" rIns="0" bIns="0" anchor="b" anchorCtr="0">
            <a:spAutoFit/>
          </a:bodyPr>
          <a:lstStyle>
            <a:lvl1pPr marL="0" indent="0">
              <a:lnSpc>
                <a:spcPct val="82000"/>
              </a:lnSpc>
              <a:buNone/>
              <a:defRPr lang="en-US" sz="3400" b="0" i="0" baseline="0" smtClean="0">
                <a:solidFill>
                  <a:srgbClr val="0956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solidFill>
                  <a:srgbClr val="0F7FC5"/>
                </a:solidFill>
              </a:defRPr>
            </a:lvl2pPr>
            <a:lvl3pPr>
              <a:defRPr sz="1800">
                <a:solidFill>
                  <a:srgbClr val="0F7FC5"/>
                </a:solidFill>
              </a:defRPr>
            </a:lvl3pPr>
            <a:lvl4pPr>
              <a:defRPr sz="1600">
                <a:solidFill>
                  <a:srgbClr val="0F7FC5"/>
                </a:solidFill>
              </a:defRPr>
            </a:lvl4pPr>
            <a:lvl5pPr>
              <a:defRPr sz="1600">
                <a:solidFill>
                  <a:srgbClr val="0F7FC5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This slide compares two charts.</a:t>
            </a:r>
          </a:p>
        </p:txBody>
      </p:sp>
      <p:sp>
        <p:nvSpPr>
          <p:cNvPr id="2" name="Chart Placeholder 12">
            <a:extLst>
              <a:ext uri="{FF2B5EF4-FFF2-40B4-BE49-F238E27FC236}">
                <a16:creationId xmlns:a16="http://schemas.microsoft.com/office/drawing/2014/main" id="{C3CB8EE8-4948-755A-DAB5-BD89265B26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609600" y="1881285"/>
            <a:ext cx="5259049" cy="368756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buNone/>
              <a:defRPr sz="2000">
                <a:solidFill>
                  <a:srgbClr val="7E7E7E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Chart Placeholder 12">
            <a:extLst>
              <a:ext uri="{FF2B5EF4-FFF2-40B4-BE49-F238E27FC236}">
                <a16:creationId xmlns:a16="http://schemas.microsoft.com/office/drawing/2014/main" id="{82D19341-F132-B8FE-EB6E-DDEAE3C5F0DD}"/>
              </a:ext>
            </a:extLst>
          </p:cNvPr>
          <p:cNvSpPr>
            <a:spLocks noGrp="1"/>
          </p:cNvSpPr>
          <p:nvPr>
            <p:ph type="chart" sz="quarter" idx="19"/>
          </p:nvPr>
        </p:nvSpPr>
        <p:spPr>
          <a:xfrm>
            <a:off x="6230911" y="1881285"/>
            <a:ext cx="5259049" cy="368756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buNone/>
              <a:defRPr sz="2000">
                <a:solidFill>
                  <a:srgbClr val="7E7E7E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2" name="Content Placeholder 5">
            <a:extLst>
              <a:ext uri="{FF2B5EF4-FFF2-40B4-BE49-F238E27FC236}">
                <a16:creationId xmlns:a16="http://schemas.microsoft.com/office/drawing/2014/main" id="{AB4EFFCD-2E85-2EDA-DFC1-3814E914473F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609601" y="1474460"/>
            <a:ext cx="4389619" cy="227113"/>
          </a:xfrm>
          <a:prstGeom prst="rect">
            <a:avLst/>
          </a:prstGeom>
        </p:spPr>
        <p:txBody>
          <a:bodyPr wrap="square" lIns="0" tIns="0" rIns="0" bIns="0" anchor="b" anchorCtr="0">
            <a:spAutoFit/>
          </a:bodyPr>
          <a:lstStyle>
            <a:lvl1pPr marL="0" indent="0">
              <a:lnSpc>
                <a:spcPct val="82000"/>
              </a:lnSpc>
              <a:buNone/>
              <a:defRPr lang="en-US" sz="1800" b="0" i="0" baseline="0" smtClean="0">
                <a:solidFill>
                  <a:srgbClr val="0956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solidFill>
                  <a:srgbClr val="0F7FC5"/>
                </a:solidFill>
              </a:defRPr>
            </a:lvl2pPr>
            <a:lvl3pPr>
              <a:defRPr sz="1800">
                <a:solidFill>
                  <a:srgbClr val="0F7FC5"/>
                </a:solidFill>
              </a:defRPr>
            </a:lvl3pPr>
            <a:lvl4pPr>
              <a:defRPr sz="1600">
                <a:solidFill>
                  <a:srgbClr val="0F7FC5"/>
                </a:solidFill>
              </a:defRPr>
            </a:lvl4pPr>
            <a:lvl5pPr>
              <a:defRPr sz="1600">
                <a:solidFill>
                  <a:srgbClr val="0F7FC5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Chart 1</a:t>
            </a:r>
          </a:p>
        </p:txBody>
      </p:sp>
      <p:sp>
        <p:nvSpPr>
          <p:cNvPr id="14" name="Content Placeholder 5">
            <a:extLst>
              <a:ext uri="{FF2B5EF4-FFF2-40B4-BE49-F238E27FC236}">
                <a16:creationId xmlns:a16="http://schemas.microsoft.com/office/drawing/2014/main" id="{11DBF461-346C-337B-EBD3-7C95DA89A9C5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6238408" y="1474460"/>
            <a:ext cx="4389619" cy="227113"/>
          </a:xfrm>
          <a:prstGeom prst="rect">
            <a:avLst/>
          </a:prstGeom>
        </p:spPr>
        <p:txBody>
          <a:bodyPr wrap="square" lIns="0" tIns="0" rIns="0" bIns="0" anchor="b" anchorCtr="0">
            <a:spAutoFit/>
          </a:bodyPr>
          <a:lstStyle>
            <a:lvl1pPr marL="0" indent="0">
              <a:lnSpc>
                <a:spcPct val="82000"/>
              </a:lnSpc>
              <a:buNone/>
              <a:defRPr lang="en-US" sz="1800" b="0" i="0" baseline="0" smtClean="0">
                <a:solidFill>
                  <a:srgbClr val="0956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solidFill>
                  <a:srgbClr val="0F7FC5"/>
                </a:solidFill>
              </a:defRPr>
            </a:lvl2pPr>
            <a:lvl3pPr>
              <a:defRPr sz="1800">
                <a:solidFill>
                  <a:srgbClr val="0F7FC5"/>
                </a:solidFill>
              </a:defRPr>
            </a:lvl3pPr>
            <a:lvl4pPr>
              <a:defRPr sz="1600">
                <a:solidFill>
                  <a:srgbClr val="0F7FC5"/>
                </a:solidFill>
              </a:defRPr>
            </a:lvl4pPr>
            <a:lvl5pPr>
              <a:defRPr sz="1600">
                <a:solidFill>
                  <a:srgbClr val="0F7FC5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Chart 2</a:t>
            </a:r>
          </a:p>
        </p:txBody>
      </p:sp>
    </p:spTree>
    <p:extLst>
      <p:ext uri="{BB962C8B-B14F-4D97-AF65-F5344CB8AC3E}">
        <p14:creationId xmlns:p14="http://schemas.microsoft.com/office/powerpoint/2010/main" val="13176596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4088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CP06_Chart/inf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EA3BF0C9-05B0-E3B2-18F7-DB4DC6E73887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09601" y="493056"/>
            <a:ext cx="10260545" cy="429028"/>
          </a:xfrm>
          <a:prstGeom prst="rect">
            <a:avLst/>
          </a:prstGeom>
        </p:spPr>
        <p:txBody>
          <a:bodyPr wrap="square" lIns="0" tIns="0" rIns="0" bIns="0" anchor="b" anchorCtr="0">
            <a:spAutoFit/>
          </a:bodyPr>
          <a:lstStyle>
            <a:lvl1pPr marL="0" indent="0">
              <a:lnSpc>
                <a:spcPct val="82000"/>
              </a:lnSpc>
              <a:buNone/>
              <a:defRPr lang="en-US" sz="3400" b="0" i="0" baseline="0" smtClean="0">
                <a:solidFill>
                  <a:srgbClr val="0956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solidFill>
                  <a:srgbClr val="0F7FC5"/>
                </a:solidFill>
              </a:defRPr>
            </a:lvl2pPr>
            <a:lvl3pPr>
              <a:defRPr sz="1800">
                <a:solidFill>
                  <a:srgbClr val="0F7FC5"/>
                </a:solidFill>
              </a:defRPr>
            </a:lvl3pPr>
            <a:lvl4pPr>
              <a:defRPr sz="1600">
                <a:solidFill>
                  <a:srgbClr val="0F7FC5"/>
                </a:solidFill>
              </a:defRPr>
            </a:lvl4pPr>
            <a:lvl5pPr>
              <a:defRPr sz="1600">
                <a:solidFill>
                  <a:srgbClr val="0F7FC5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This slide has an chart and copy.</a:t>
            </a:r>
          </a:p>
        </p:txBody>
      </p:sp>
      <p:sp>
        <p:nvSpPr>
          <p:cNvPr id="3" name="Chart Placeholder 12">
            <a:extLst>
              <a:ext uri="{FF2B5EF4-FFF2-40B4-BE49-F238E27FC236}">
                <a16:creationId xmlns:a16="http://schemas.microsoft.com/office/drawing/2014/main" id="{8EA630C1-7872-6D9D-0980-8D486D8D0C7F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609601" y="1323481"/>
            <a:ext cx="7378820" cy="4245363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buNone/>
              <a:defRPr sz="2000">
                <a:solidFill>
                  <a:srgbClr val="7E7E7E"/>
                </a:solidFill>
              </a:defRPr>
            </a:lvl1pPr>
          </a:lstStyle>
          <a:p>
            <a:endParaRPr lang="en-US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4E4E1A29-FAC0-5290-1276-E322D952EFA2}"/>
              </a:ext>
            </a:extLst>
          </p:cNvPr>
          <p:cNvCxnSpPr/>
          <p:nvPr userDrawn="1"/>
        </p:nvCxnSpPr>
        <p:spPr>
          <a:xfrm>
            <a:off x="609601" y="6058328"/>
            <a:ext cx="10928423" cy="0"/>
          </a:xfrm>
          <a:prstGeom prst="line">
            <a:avLst/>
          </a:prstGeom>
          <a:ln w="12700" cmpd="sng">
            <a:solidFill>
              <a:srgbClr val="1295D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Date Placeholder 2">
            <a:extLst>
              <a:ext uri="{FF2B5EF4-FFF2-40B4-BE49-F238E27FC236}">
                <a16:creationId xmlns:a16="http://schemas.microsoft.com/office/drawing/2014/main" id="{72E6BF61-15EE-4D68-2A35-9801E27E5D5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661501" y="6304853"/>
            <a:ext cx="1457436" cy="138499"/>
          </a:xfrm>
          <a:prstGeom prst="rect">
            <a:avLst/>
          </a:prstGeom>
        </p:spPr>
        <p:txBody>
          <a:bodyPr lIns="0" tIns="0" rIns="0" bIns="0" anchor="t" anchorCtr="0">
            <a:spAutoFit/>
          </a:bodyPr>
          <a:lstStyle>
            <a:lvl1pPr algn="r">
              <a:defRPr sz="900">
                <a:solidFill>
                  <a:srgbClr val="1295D8"/>
                </a:solidFill>
                <a:latin typeface="Arial"/>
                <a:cs typeface="Arial"/>
              </a:defRPr>
            </a:lvl1pPr>
          </a:lstStyle>
          <a:p>
            <a:fld id="{FF639825-731B-5D47-806A-2D6215B4DDB1}" type="datetime1">
              <a:rPr lang="en-US" smtClean="0"/>
              <a:pPr/>
              <a:t>2/18/26</a:t>
            </a:fld>
            <a:endParaRPr lang="en-US" dirty="0"/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834A75FD-64A9-FDEF-93E7-BEEAC7CBD1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36584" y="6304853"/>
            <a:ext cx="364453" cy="138499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>
              <a:defRPr sz="900" baseline="0">
                <a:solidFill>
                  <a:srgbClr val="1295D8"/>
                </a:solidFill>
                <a:latin typeface="Arial"/>
              </a:defRPr>
            </a:lvl1pPr>
          </a:lstStyle>
          <a:p>
            <a:fld id="{0FE39AC3-0E75-AD46-AE71-AE18BB921AE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94F3D7A3-4DAB-7B6D-D7EE-DB987EEF133C}"/>
              </a:ext>
            </a:extLst>
          </p:cNvPr>
          <p:cNvCxnSpPr/>
          <p:nvPr userDrawn="1"/>
        </p:nvCxnSpPr>
        <p:spPr>
          <a:xfrm rot="5400000" flipH="1" flipV="1">
            <a:off x="11215936" y="6374517"/>
            <a:ext cx="136525" cy="2117"/>
          </a:xfrm>
          <a:prstGeom prst="line">
            <a:avLst/>
          </a:prstGeom>
          <a:ln w="9525" cap="flat" cmpd="sng" algn="ctr">
            <a:solidFill>
              <a:srgbClr val="00558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Graphical user interface, website&#10;&#10;Description automatically generated">
            <a:extLst>
              <a:ext uri="{FF2B5EF4-FFF2-40B4-BE49-F238E27FC236}">
                <a16:creationId xmlns:a16="http://schemas.microsoft.com/office/drawing/2014/main" id="{2EC8522B-EF7F-BF07-72A4-96525D769CD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46917" y="6152532"/>
            <a:ext cx="1886152" cy="455665"/>
          </a:xfrm>
          <a:prstGeom prst="rect">
            <a:avLst/>
          </a:prstGeom>
        </p:spPr>
      </p:pic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9D82303D-FA1F-147A-5B5E-A8A68CDC59EA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8194675" y="1311275"/>
            <a:ext cx="3451225" cy="4260850"/>
          </a:xfrm>
        </p:spPr>
        <p:txBody>
          <a:bodyPr>
            <a:normAutofit/>
          </a:bodyPr>
          <a:lstStyle>
            <a:lvl1pPr>
              <a:defRPr sz="1800"/>
            </a:lvl1pPr>
            <a:lvl2pPr marL="630238" indent="-285750">
              <a:defRPr sz="1600"/>
            </a:lvl2pPr>
            <a:lvl3pPr marL="854075" indent="-223838">
              <a:defRPr sz="1400"/>
            </a:lvl3pPr>
            <a:lvl4pPr marL="1087438" indent="-233363">
              <a:defRPr sz="1200" b="1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121591257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CP07_Pho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EA3BF0C9-05B0-E3B2-18F7-DB4DC6E73887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09601" y="493056"/>
            <a:ext cx="10260545" cy="429028"/>
          </a:xfrm>
          <a:prstGeom prst="rect">
            <a:avLst/>
          </a:prstGeom>
        </p:spPr>
        <p:txBody>
          <a:bodyPr wrap="square" lIns="0" tIns="0" rIns="0" bIns="0" anchor="b" anchorCtr="0">
            <a:spAutoFit/>
          </a:bodyPr>
          <a:lstStyle>
            <a:lvl1pPr marL="0" indent="0">
              <a:lnSpc>
                <a:spcPct val="82000"/>
              </a:lnSpc>
              <a:buNone/>
              <a:defRPr lang="en-US" sz="3400" b="0" i="0" baseline="0" smtClean="0">
                <a:solidFill>
                  <a:srgbClr val="0956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solidFill>
                  <a:srgbClr val="0F7FC5"/>
                </a:solidFill>
              </a:defRPr>
            </a:lvl2pPr>
            <a:lvl3pPr>
              <a:defRPr sz="1800">
                <a:solidFill>
                  <a:srgbClr val="0F7FC5"/>
                </a:solidFill>
              </a:defRPr>
            </a:lvl3pPr>
            <a:lvl4pPr>
              <a:defRPr sz="1600">
                <a:solidFill>
                  <a:srgbClr val="0F7FC5"/>
                </a:solidFill>
              </a:defRPr>
            </a:lvl4pPr>
            <a:lvl5pPr>
              <a:defRPr sz="1600">
                <a:solidFill>
                  <a:srgbClr val="0F7FC5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This slide has a great photo.</a:t>
            </a:r>
          </a:p>
        </p:txBody>
      </p:sp>
      <p:sp>
        <p:nvSpPr>
          <p:cNvPr id="4" name="Picture Placeholder 6">
            <a:extLst>
              <a:ext uri="{FF2B5EF4-FFF2-40B4-BE49-F238E27FC236}">
                <a16:creationId xmlns:a16="http://schemas.microsoft.com/office/drawing/2014/main" id="{8C639D86-9B80-C2CC-CA99-BB44E0F846B3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617500" y="1326045"/>
            <a:ext cx="5131228" cy="4264107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buFontTx/>
              <a:buNone/>
              <a:defRPr sz="2000" b="0" i="0" baseline="0">
                <a:solidFill>
                  <a:srgbClr val="7E7E7E"/>
                </a:solidFill>
              </a:defRPr>
            </a:lvl1pPr>
          </a:lstStyle>
          <a:p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75C75B1-73D0-EA1D-6C98-65145FBA7F89}"/>
              </a:ext>
            </a:extLst>
          </p:cNvPr>
          <p:cNvCxnSpPr/>
          <p:nvPr userDrawn="1"/>
        </p:nvCxnSpPr>
        <p:spPr>
          <a:xfrm>
            <a:off x="609601" y="6058328"/>
            <a:ext cx="10928423" cy="0"/>
          </a:xfrm>
          <a:prstGeom prst="line">
            <a:avLst/>
          </a:prstGeom>
          <a:ln w="12700" cmpd="sng">
            <a:solidFill>
              <a:srgbClr val="1295D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2">
            <a:extLst>
              <a:ext uri="{FF2B5EF4-FFF2-40B4-BE49-F238E27FC236}">
                <a16:creationId xmlns:a16="http://schemas.microsoft.com/office/drawing/2014/main" id="{C74F9F40-4B17-0A62-94E3-FD428B7AF7C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661501" y="6304853"/>
            <a:ext cx="1457436" cy="138499"/>
          </a:xfrm>
          <a:prstGeom prst="rect">
            <a:avLst/>
          </a:prstGeom>
        </p:spPr>
        <p:txBody>
          <a:bodyPr lIns="0" tIns="0" rIns="0" bIns="0" anchor="t" anchorCtr="0">
            <a:spAutoFit/>
          </a:bodyPr>
          <a:lstStyle>
            <a:lvl1pPr algn="r">
              <a:defRPr sz="900">
                <a:solidFill>
                  <a:srgbClr val="1295D8"/>
                </a:solidFill>
                <a:latin typeface="Arial"/>
                <a:cs typeface="Arial"/>
              </a:defRPr>
            </a:lvl1pPr>
          </a:lstStyle>
          <a:p>
            <a:fld id="{FF639825-731B-5D47-806A-2D6215B4DDB1}" type="datetime1">
              <a:rPr lang="en-US" smtClean="0"/>
              <a:pPr/>
              <a:t>2/18/26</a:t>
            </a:fld>
            <a:endParaRPr lang="en-US" dirty="0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B56BE357-0DB1-618B-6ADF-06C3E3898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36584" y="6304853"/>
            <a:ext cx="364453" cy="138499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>
              <a:defRPr sz="900" baseline="0">
                <a:solidFill>
                  <a:srgbClr val="1295D8"/>
                </a:solidFill>
                <a:latin typeface="Arial"/>
              </a:defRPr>
            </a:lvl1pPr>
          </a:lstStyle>
          <a:p>
            <a:fld id="{0FE39AC3-0E75-AD46-AE71-AE18BB921AE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9AE9B70-DC34-C4AE-C5FF-6EFA031F1FBC}"/>
              </a:ext>
            </a:extLst>
          </p:cNvPr>
          <p:cNvCxnSpPr/>
          <p:nvPr userDrawn="1"/>
        </p:nvCxnSpPr>
        <p:spPr>
          <a:xfrm rot="5400000" flipH="1" flipV="1">
            <a:off x="11215936" y="6374517"/>
            <a:ext cx="136525" cy="2117"/>
          </a:xfrm>
          <a:prstGeom prst="line">
            <a:avLst/>
          </a:prstGeom>
          <a:ln w="9525" cap="flat" cmpd="sng" algn="ctr">
            <a:solidFill>
              <a:srgbClr val="00558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Graphical user interface, website&#10;&#10;Description automatically generated">
            <a:extLst>
              <a:ext uri="{FF2B5EF4-FFF2-40B4-BE49-F238E27FC236}">
                <a16:creationId xmlns:a16="http://schemas.microsoft.com/office/drawing/2014/main" id="{71BB01FD-989D-6578-DC40-7B7BF0FB930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46917" y="6152532"/>
            <a:ext cx="1886152" cy="455665"/>
          </a:xfrm>
          <a:prstGeom prst="rect">
            <a:avLst/>
          </a:prstGeom>
        </p:spPr>
      </p:pic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830AB532-78B1-61A4-ADB9-ADD124A48F10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029864" y="1328738"/>
            <a:ext cx="5468399" cy="4243387"/>
          </a:xfrm>
        </p:spPr>
        <p:txBody>
          <a:bodyPr/>
          <a:lstStyle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 b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539417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661720"/>
          </a:xfrm>
          <a:prstGeom prst="rect">
            <a:avLst/>
          </a:prstGeom>
        </p:spPr>
        <p:txBody>
          <a:bodyPr vert="horz" lIns="0" tIns="0" rIns="91440" bIns="45720" rtlCol="0" anchor="t" anchorCtr="0">
            <a:sp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2"/>
          <p:cNvSpPr>
            <a:spLocks noGrp="1"/>
          </p:cNvSpPr>
          <p:nvPr>
            <p:ph type="body" idx="1"/>
          </p:nvPr>
        </p:nvSpPr>
        <p:spPr>
          <a:xfrm>
            <a:off x="609600" y="2167129"/>
            <a:ext cx="10972800" cy="3621197"/>
          </a:xfrm>
          <a:prstGeom prst="rect">
            <a:avLst/>
          </a:prstGeom>
        </p:spPr>
        <p:txBody>
          <a:bodyPr vert="horz" lIns="0" tIns="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54" r:id="rId1"/>
    <p:sldLayoutId id="2147483678" r:id="rId2"/>
    <p:sldLayoutId id="2147483669" r:id="rId3"/>
    <p:sldLayoutId id="2147483679" r:id="rId4"/>
    <p:sldLayoutId id="2147483680" r:id="rId5"/>
    <p:sldLayoutId id="2147483675" r:id="rId6"/>
    <p:sldLayoutId id="2147483681" r:id="rId7"/>
  </p:sldLayoutIdLst>
  <p:hf hdr="0" ftr="0"/>
  <p:txStyles>
    <p:titleStyle>
      <a:lvl1pPr algn="l" defTabSz="457200" rtl="0" eaLnBrk="1" latinLnBrk="0" hangingPunct="1">
        <a:spcBef>
          <a:spcPct val="0"/>
        </a:spcBef>
        <a:buNone/>
        <a:defRPr sz="4000" b="0" i="0" kern="1200">
          <a:solidFill>
            <a:schemeClr val="bg2">
              <a:lumMod val="75000"/>
              <a:lumOff val="25000"/>
            </a:schemeClr>
          </a:solidFill>
          <a:latin typeface="Arial"/>
          <a:ea typeface="+mj-ea"/>
          <a:cs typeface="Kievit Offc Pro Medium"/>
        </a:defRPr>
      </a:lvl1pPr>
    </p:titleStyle>
    <p:bodyStyle>
      <a:lvl1pPr marL="342900" indent="-342900" algn="l" defTabSz="4572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Font typeface="Arial"/>
        <a:buChar char="•"/>
        <a:defRPr sz="1800" b="0" i="0" kern="1200">
          <a:solidFill>
            <a:srgbClr val="666666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Font typeface="Arial"/>
        <a:buChar char="–"/>
        <a:defRPr sz="1600" b="0" i="0" kern="1200">
          <a:solidFill>
            <a:srgbClr val="666666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Font typeface="Arial"/>
        <a:buChar char="•"/>
        <a:defRPr sz="1400" b="0" i="0" kern="1200">
          <a:solidFill>
            <a:srgbClr val="666666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Font typeface="Arial"/>
        <a:buChar char="–"/>
        <a:defRPr sz="1200" b="0" i="0" kern="1200">
          <a:solidFill>
            <a:srgbClr val="666666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Font typeface="Arial"/>
        <a:buChar char="»"/>
        <a:defRPr sz="1200" b="1" i="0" kern="1200">
          <a:solidFill>
            <a:srgbClr val="666666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png"/><Relationship Id="rId18" Type="http://schemas.openxmlformats.org/officeDocument/2006/relationships/image" Target="../media/image2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12" Type="http://schemas.openxmlformats.org/officeDocument/2006/relationships/image" Target="../media/image15.emf"/><Relationship Id="rId17" Type="http://schemas.openxmlformats.org/officeDocument/2006/relationships/image" Target="../media/image20.svg"/><Relationship Id="rId2" Type="http://schemas.openxmlformats.org/officeDocument/2006/relationships/image" Target="../media/image5.png"/><Relationship Id="rId16" Type="http://schemas.openxmlformats.org/officeDocument/2006/relationships/image" Target="../media/image19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5" Type="http://schemas.openxmlformats.org/officeDocument/2006/relationships/image" Target="../media/image18.svg"/><Relationship Id="rId10" Type="http://schemas.openxmlformats.org/officeDocument/2006/relationships/image" Target="../media/image13.png"/><Relationship Id="rId19" Type="http://schemas.openxmlformats.org/officeDocument/2006/relationships/image" Target="../media/image22.png"/><Relationship Id="rId4" Type="http://schemas.openxmlformats.org/officeDocument/2006/relationships/image" Target="../media/image7.png"/><Relationship Id="rId9" Type="http://schemas.openxmlformats.org/officeDocument/2006/relationships/image" Target="../media/image12.png"/><Relationship Id="rId14" Type="http://schemas.openxmlformats.org/officeDocument/2006/relationships/image" Target="../media/image1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21.png"/><Relationship Id="rId3" Type="http://schemas.openxmlformats.org/officeDocument/2006/relationships/image" Target="../media/image7.png"/><Relationship Id="rId7" Type="http://schemas.openxmlformats.org/officeDocument/2006/relationships/image" Target="../media/image12.png"/><Relationship Id="rId12" Type="http://schemas.openxmlformats.org/officeDocument/2006/relationships/image" Target="../media/image15.emf"/><Relationship Id="rId2" Type="http://schemas.openxmlformats.org/officeDocument/2006/relationships/image" Target="../media/image5.png"/><Relationship Id="rId16" Type="http://schemas.openxmlformats.org/officeDocument/2006/relationships/image" Target="../media/image24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1.png"/><Relationship Id="rId11" Type="http://schemas.openxmlformats.org/officeDocument/2006/relationships/image" Target="../media/image14.png"/><Relationship Id="rId5" Type="http://schemas.openxmlformats.org/officeDocument/2006/relationships/image" Target="../media/image10.png"/><Relationship Id="rId15" Type="http://schemas.openxmlformats.org/officeDocument/2006/relationships/image" Target="../media/image23.png"/><Relationship Id="rId10" Type="http://schemas.openxmlformats.org/officeDocument/2006/relationships/image" Target="../media/image9.png"/><Relationship Id="rId4" Type="http://schemas.openxmlformats.org/officeDocument/2006/relationships/image" Target="../media/image8.png"/><Relationship Id="rId9" Type="http://schemas.openxmlformats.org/officeDocument/2006/relationships/image" Target="../media/image6.png"/><Relationship Id="rId14" Type="http://schemas.openxmlformats.org/officeDocument/2006/relationships/image" Target="../media/image2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22.png"/><Relationship Id="rId3" Type="http://schemas.openxmlformats.org/officeDocument/2006/relationships/image" Target="../media/image7.png"/><Relationship Id="rId7" Type="http://schemas.openxmlformats.org/officeDocument/2006/relationships/image" Target="../media/image13.png"/><Relationship Id="rId12" Type="http://schemas.openxmlformats.org/officeDocument/2006/relationships/image" Target="../media/image21.png"/><Relationship Id="rId2" Type="http://schemas.openxmlformats.org/officeDocument/2006/relationships/image" Target="../media/image5.png"/><Relationship Id="rId16" Type="http://schemas.openxmlformats.org/officeDocument/2006/relationships/image" Target="../media/image12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1.png"/><Relationship Id="rId11" Type="http://schemas.openxmlformats.org/officeDocument/2006/relationships/image" Target="../media/image15.emf"/><Relationship Id="rId5" Type="http://schemas.openxmlformats.org/officeDocument/2006/relationships/image" Target="../media/image10.png"/><Relationship Id="rId15" Type="http://schemas.openxmlformats.org/officeDocument/2006/relationships/image" Target="../media/image24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9.png"/><Relationship Id="rId14" Type="http://schemas.openxmlformats.org/officeDocument/2006/relationships/image" Target="../media/image2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22.png"/><Relationship Id="rId3" Type="http://schemas.openxmlformats.org/officeDocument/2006/relationships/image" Target="../media/image7.png"/><Relationship Id="rId7" Type="http://schemas.openxmlformats.org/officeDocument/2006/relationships/image" Target="../media/image13.png"/><Relationship Id="rId12" Type="http://schemas.openxmlformats.org/officeDocument/2006/relationships/image" Target="../media/image21.png"/><Relationship Id="rId2" Type="http://schemas.openxmlformats.org/officeDocument/2006/relationships/image" Target="../media/image5.png"/><Relationship Id="rId16" Type="http://schemas.openxmlformats.org/officeDocument/2006/relationships/image" Target="../media/image12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1.png"/><Relationship Id="rId11" Type="http://schemas.openxmlformats.org/officeDocument/2006/relationships/image" Target="../media/image15.emf"/><Relationship Id="rId5" Type="http://schemas.openxmlformats.org/officeDocument/2006/relationships/image" Target="../media/image10.png"/><Relationship Id="rId15" Type="http://schemas.openxmlformats.org/officeDocument/2006/relationships/image" Target="../media/image24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9.png"/><Relationship Id="rId14" Type="http://schemas.openxmlformats.org/officeDocument/2006/relationships/image" Target="../media/image2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6.png"/><Relationship Id="rId18" Type="http://schemas.openxmlformats.org/officeDocument/2006/relationships/image" Target="../media/image15.emf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12" Type="http://schemas.openxmlformats.org/officeDocument/2006/relationships/image" Target="../media/image14.png"/><Relationship Id="rId17" Type="http://schemas.openxmlformats.org/officeDocument/2006/relationships/image" Target="../media/image18.svg"/><Relationship Id="rId2" Type="http://schemas.openxmlformats.org/officeDocument/2006/relationships/image" Target="../media/image6.png"/><Relationship Id="rId16" Type="http://schemas.openxmlformats.org/officeDocument/2006/relationships/image" Target="../media/image17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0.png"/><Relationship Id="rId11" Type="http://schemas.openxmlformats.org/officeDocument/2006/relationships/image" Target="../media/image13.png"/><Relationship Id="rId5" Type="http://schemas.openxmlformats.org/officeDocument/2006/relationships/image" Target="../media/image9.png"/><Relationship Id="rId15" Type="http://schemas.openxmlformats.org/officeDocument/2006/relationships/image" Target="../media/image20.svg"/><Relationship Id="rId10" Type="http://schemas.openxmlformats.org/officeDocument/2006/relationships/image" Target="../media/image22.png"/><Relationship Id="rId4" Type="http://schemas.openxmlformats.org/officeDocument/2006/relationships/image" Target="../media/image8.png"/><Relationship Id="rId9" Type="http://schemas.openxmlformats.org/officeDocument/2006/relationships/image" Target="../media/image21.png"/><Relationship Id="rId14" Type="http://schemas.openxmlformats.org/officeDocument/2006/relationships/image" Target="../media/image19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png"/><Relationship Id="rId18" Type="http://schemas.openxmlformats.org/officeDocument/2006/relationships/image" Target="../media/image8.png"/><Relationship Id="rId3" Type="http://schemas.openxmlformats.org/officeDocument/2006/relationships/image" Target="../media/image6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17" Type="http://schemas.openxmlformats.org/officeDocument/2006/relationships/image" Target="../media/image15.emf"/><Relationship Id="rId2" Type="http://schemas.openxmlformats.org/officeDocument/2006/relationships/image" Target="../media/image21.png"/><Relationship Id="rId16" Type="http://schemas.openxmlformats.org/officeDocument/2006/relationships/image" Target="../media/image20.sv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0.png"/><Relationship Id="rId11" Type="http://schemas.openxmlformats.org/officeDocument/2006/relationships/image" Target="../media/image14.png"/><Relationship Id="rId5" Type="http://schemas.openxmlformats.org/officeDocument/2006/relationships/image" Target="../media/image9.png"/><Relationship Id="rId15" Type="http://schemas.openxmlformats.org/officeDocument/2006/relationships/image" Target="../media/image19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22.png"/><Relationship Id="rId14" Type="http://schemas.openxmlformats.org/officeDocument/2006/relationships/image" Target="../media/image1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BE8F70C-042B-7B40-28AF-AAF05F19BE9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16386" y="796195"/>
            <a:ext cx="5489492" cy="1514261"/>
          </a:xfrm>
        </p:spPr>
        <p:txBody>
          <a:bodyPr/>
          <a:lstStyle/>
          <a:p>
            <a:pPr algn="l"/>
            <a:r>
              <a:rPr lang="en-US" dirty="0"/>
              <a:t>Current &amp; Future eProcurement and ERP Platforms at the UC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F3E3DB-2C2D-D42C-9793-EA5E0F25FF77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06509" y="5002865"/>
            <a:ext cx="5489491" cy="908582"/>
          </a:xfrm>
        </p:spPr>
        <p:txBody>
          <a:bodyPr/>
          <a:lstStyle/>
          <a:p>
            <a:r>
              <a:rPr lang="en-US" dirty="0"/>
              <a:t>Terese Merrell</a:t>
            </a:r>
          </a:p>
          <a:p>
            <a:r>
              <a:rPr lang="en-US" sz="1600" dirty="0"/>
              <a:t>Systemwide eProcurement Technology</a:t>
            </a:r>
          </a:p>
          <a:p>
            <a:r>
              <a:rPr lang="en-US" sz="1600" dirty="0"/>
              <a:t>University of California Procurement Services</a:t>
            </a:r>
          </a:p>
        </p:txBody>
      </p:sp>
    </p:spTree>
    <p:extLst>
      <p:ext uri="{BB962C8B-B14F-4D97-AF65-F5344CB8AC3E}">
        <p14:creationId xmlns:p14="http://schemas.microsoft.com/office/powerpoint/2010/main" val="31753056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5C3DC03-86B6-25AE-EFAE-7FB4C0CEC2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39825-731B-5D47-806A-2D6215B4DDB1}" type="datetime1">
              <a:rPr lang="en-US" smtClean="0"/>
              <a:pPr/>
              <a:t>2/18/26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6E25C10-78D8-232F-E055-4FE4AE74C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39AC3-0E75-AD46-AE71-AE18BB921AE3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FF3961-6905-8139-9A62-32E1F761DBD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09601" y="261863"/>
            <a:ext cx="10260545" cy="429028"/>
          </a:xfrm>
        </p:spPr>
        <p:txBody>
          <a:bodyPr/>
          <a:lstStyle/>
          <a:p>
            <a:r>
              <a:rPr lang="en-US" dirty="0"/>
              <a:t>Current ePro Landscape – February 2026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33BEDE7-D1DB-293D-3A60-5AA03D7130F8}"/>
              </a:ext>
            </a:extLst>
          </p:cNvPr>
          <p:cNvSpPr/>
          <p:nvPr/>
        </p:nvSpPr>
        <p:spPr>
          <a:xfrm>
            <a:off x="592853" y="831996"/>
            <a:ext cx="6112747" cy="183764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2EEF7AEF-04A4-8862-8ED9-657BE2869B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2515" y="960965"/>
            <a:ext cx="3130729" cy="409726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0009DBF7-E625-2D9F-66CC-BB7E6CE426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05521" y="1657254"/>
            <a:ext cx="874257" cy="937348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644E9409-D598-1CE8-A96D-C756C5728B2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2515" y="1576550"/>
            <a:ext cx="909370" cy="926692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7FB130C7-3CE3-420C-0F4E-CAF95678A8F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5410" y="1553984"/>
            <a:ext cx="854333" cy="949258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AE3EE27C-68AB-A5B6-A1DA-2B4AE73E1E3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29516" y="1721956"/>
            <a:ext cx="919322" cy="883270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26C6C9A8-1A64-6963-A1F7-DCFC700BF5E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709451" y="1620793"/>
            <a:ext cx="1045503" cy="838205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71503A84-5286-2862-0031-3EA6D929719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744269" y="1633396"/>
            <a:ext cx="847219" cy="847219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9F922783-59B0-1AF2-11DA-530809D9752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483890" y="1793314"/>
            <a:ext cx="1045503" cy="493161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86F262BB-6F97-9937-DCBA-A4A5C16C069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555192" y="1620793"/>
            <a:ext cx="822782" cy="935374"/>
          </a:xfrm>
          <a:prstGeom prst="rect">
            <a:avLst/>
          </a:prstGeom>
        </p:spPr>
      </p:pic>
      <p:sp>
        <p:nvSpPr>
          <p:cNvPr id="34" name="Rectangle 33">
            <a:extLst>
              <a:ext uri="{FF2B5EF4-FFF2-40B4-BE49-F238E27FC236}">
                <a16:creationId xmlns:a16="http://schemas.microsoft.com/office/drawing/2014/main" id="{502CB808-08ED-ED2D-1DC6-FF73BCA855BB}"/>
              </a:ext>
            </a:extLst>
          </p:cNvPr>
          <p:cNvSpPr/>
          <p:nvPr/>
        </p:nvSpPr>
        <p:spPr>
          <a:xfrm>
            <a:off x="6889125" y="825796"/>
            <a:ext cx="4911912" cy="182128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75F19E7A-DD22-7549-B0CE-49CF75D675F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962669" y="881176"/>
            <a:ext cx="2594601" cy="68915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83EE08D-B8EB-A202-AFED-0A232BFB064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0067766" y="1053165"/>
            <a:ext cx="1500887" cy="412008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E5F0CDAA-ACDB-4229-BD01-AC3FC6B9B463}"/>
              </a:ext>
            </a:extLst>
          </p:cNvPr>
          <p:cNvSpPr/>
          <p:nvPr/>
        </p:nvSpPr>
        <p:spPr>
          <a:xfrm>
            <a:off x="908797" y="3507614"/>
            <a:ext cx="2676756" cy="128019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F806F2-85BC-D309-DA8A-ADC2BB50737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47071" y="3963000"/>
            <a:ext cx="738924" cy="7530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D306BC2F-1434-5AAA-70E9-5ABCB617CAF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18666" y="4010840"/>
            <a:ext cx="688422" cy="68842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46961E97-6EFE-00D0-04D5-5B8620ACE81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397821" y="4151162"/>
            <a:ext cx="849541" cy="400726"/>
          </a:xfrm>
          <a:prstGeom prst="rect">
            <a:avLst/>
          </a:prstGeom>
        </p:spPr>
      </p:pic>
      <p:pic>
        <p:nvPicPr>
          <p:cNvPr id="19" name="Picture 2" descr="undefined">
            <a:extLst>
              <a:ext uri="{FF2B5EF4-FFF2-40B4-BE49-F238E27FC236}">
                <a16:creationId xmlns:a16="http://schemas.microsoft.com/office/drawing/2014/main" id="{FBF554FC-C389-CA11-E4EB-ECA467B45E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8837" y="3652829"/>
            <a:ext cx="1353459" cy="341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Graphic 19">
            <a:extLst>
              <a:ext uri="{FF2B5EF4-FFF2-40B4-BE49-F238E27FC236}">
                <a16:creationId xmlns:a16="http://schemas.microsoft.com/office/drawing/2014/main" id="{38905CE3-A9A0-23A2-C125-14686329A38C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4325801" y="3631353"/>
            <a:ext cx="895431" cy="298477"/>
          </a:xfrm>
          <a:prstGeom prst="rect">
            <a:avLst/>
          </a:prstGeom>
        </p:spPr>
      </p:pic>
      <p:sp>
        <p:nvSpPr>
          <p:cNvPr id="37" name="Rectangle 36">
            <a:extLst>
              <a:ext uri="{FF2B5EF4-FFF2-40B4-BE49-F238E27FC236}">
                <a16:creationId xmlns:a16="http://schemas.microsoft.com/office/drawing/2014/main" id="{A55BF1B5-A796-7A24-93D8-FC1D354CA753}"/>
              </a:ext>
            </a:extLst>
          </p:cNvPr>
          <p:cNvSpPr/>
          <p:nvPr/>
        </p:nvSpPr>
        <p:spPr>
          <a:xfrm>
            <a:off x="3885621" y="3507614"/>
            <a:ext cx="2469750" cy="12601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F5A407B4-F031-1E25-54B7-F01B4FE3AB5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501441" y="5067399"/>
            <a:ext cx="668565" cy="760053"/>
          </a:xfrm>
          <a:prstGeom prst="rect">
            <a:avLst/>
          </a:prstGeom>
        </p:spPr>
      </p:pic>
      <p:sp>
        <p:nvSpPr>
          <p:cNvPr id="39" name="Rectangle 38">
            <a:extLst>
              <a:ext uri="{FF2B5EF4-FFF2-40B4-BE49-F238E27FC236}">
                <a16:creationId xmlns:a16="http://schemas.microsoft.com/office/drawing/2014/main" id="{B539A5A8-D9CA-26F2-893D-D8D43DF47BE8}"/>
              </a:ext>
            </a:extLst>
          </p:cNvPr>
          <p:cNvSpPr/>
          <p:nvPr/>
        </p:nvSpPr>
        <p:spPr>
          <a:xfrm>
            <a:off x="1061610" y="4957636"/>
            <a:ext cx="2371131" cy="9298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8319C539-801D-30AA-B399-A616CF0D6E92}"/>
              </a:ext>
            </a:extLst>
          </p:cNvPr>
          <p:cNvSpPr txBox="1"/>
          <p:nvPr/>
        </p:nvSpPr>
        <p:spPr>
          <a:xfrm>
            <a:off x="1219321" y="5041216"/>
            <a:ext cx="11720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tx1"/>
                </a:solidFill>
                <a:latin typeface="+mn-lt"/>
              </a:rPr>
              <a:t>UCLA Financial System</a:t>
            </a:r>
            <a:endParaRPr lang="en-US" sz="1600" b="1" dirty="0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B1D79855-70B4-E860-0955-D3B41C18AA32}"/>
              </a:ext>
            </a:extLst>
          </p:cNvPr>
          <p:cNvGrpSpPr/>
          <p:nvPr/>
        </p:nvGrpSpPr>
        <p:grpSpPr>
          <a:xfrm>
            <a:off x="3977006" y="4957636"/>
            <a:ext cx="2286980" cy="918876"/>
            <a:chOff x="2895756" y="4967179"/>
            <a:chExt cx="2286980" cy="918876"/>
          </a:xfrm>
        </p:grpSpPr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9CB99D2B-D35F-9F2D-A271-98EC97017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323109" y="5039182"/>
              <a:ext cx="694204" cy="771337"/>
            </a:xfrm>
            <a:prstGeom prst="rect">
              <a:avLst/>
            </a:prstGeom>
          </p:spPr>
        </p:pic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01C73DF7-61D7-0608-CA1D-480DA44CD5BA}"/>
                </a:ext>
              </a:extLst>
            </p:cNvPr>
            <p:cNvSpPr/>
            <p:nvPr/>
          </p:nvSpPr>
          <p:spPr>
            <a:xfrm>
              <a:off x="2895756" y="4967179"/>
              <a:ext cx="2286980" cy="91887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1" name="Graphic 40">
              <a:extLst>
                <a:ext uri="{FF2B5EF4-FFF2-40B4-BE49-F238E27FC236}">
                  <a16:creationId xmlns:a16="http://schemas.microsoft.com/office/drawing/2014/main" id="{3715CCEB-B293-D867-E95A-A020B3ACCE34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/>
            </a:stretch>
          </p:blipFill>
          <p:spPr>
            <a:xfrm>
              <a:off x="3017999" y="5165060"/>
              <a:ext cx="1040146" cy="217074"/>
            </a:xfrm>
            <a:prstGeom prst="rect">
              <a:avLst/>
            </a:prstGeom>
          </p:spPr>
        </p:pic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0E7C05B2-8BB7-5CD7-14CD-99F03448B791}"/>
                </a:ext>
              </a:extLst>
            </p:cNvPr>
            <p:cNvSpPr txBox="1"/>
            <p:nvPr/>
          </p:nvSpPr>
          <p:spPr>
            <a:xfrm>
              <a:off x="3219014" y="5327305"/>
              <a:ext cx="101722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000000"/>
                  </a:solidFill>
                  <a:latin typeface="+mn-lt"/>
                </a:rPr>
                <a:t>Banner</a:t>
              </a:r>
              <a:endParaRPr lang="en-US" dirty="0">
                <a:solidFill>
                  <a:srgbClr val="000000"/>
                </a:solidFill>
              </a:endParaRPr>
            </a:p>
          </p:txBody>
        </p:sp>
      </p:grpSp>
      <p:sp>
        <p:nvSpPr>
          <p:cNvPr id="43" name="TextBox 42">
            <a:extLst>
              <a:ext uri="{FF2B5EF4-FFF2-40B4-BE49-F238E27FC236}">
                <a16:creationId xmlns:a16="http://schemas.microsoft.com/office/drawing/2014/main" id="{832F4144-047D-2FD0-8BBE-62CB866E0F41}"/>
              </a:ext>
            </a:extLst>
          </p:cNvPr>
          <p:cNvSpPr txBox="1"/>
          <p:nvPr/>
        </p:nvSpPr>
        <p:spPr>
          <a:xfrm>
            <a:off x="5162877" y="3589417"/>
            <a:ext cx="8974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B585"/>
                </a:solidFill>
                <a:latin typeface="+mn-lt"/>
              </a:rPr>
              <a:t>KFS</a:t>
            </a:r>
            <a:endParaRPr lang="en-US" sz="2400" b="1" dirty="0">
              <a:solidFill>
                <a:srgbClr val="00B585"/>
              </a:solidFill>
            </a:endParaRPr>
          </a:p>
        </p:txBody>
      </p:sp>
      <p:pic>
        <p:nvPicPr>
          <p:cNvPr id="45" name="Picture 44">
            <a:extLst>
              <a:ext uri="{FF2B5EF4-FFF2-40B4-BE49-F238E27FC236}">
                <a16:creationId xmlns:a16="http://schemas.microsoft.com/office/drawing/2014/main" id="{008BF5F6-1CC2-13C7-FAA4-BEF59AA304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78629" y="4444786"/>
            <a:ext cx="874257" cy="937348"/>
          </a:xfrm>
          <a:prstGeom prst="rect">
            <a:avLst/>
          </a:prstGeom>
        </p:spPr>
      </p:pic>
      <p:pic>
        <p:nvPicPr>
          <p:cNvPr id="46" name="Picture 45">
            <a:extLst>
              <a:ext uri="{FF2B5EF4-FFF2-40B4-BE49-F238E27FC236}">
                <a16:creationId xmlns:a16="http://schemas.microsoft.com/office/drawing/2014/main" id="{987BF230-0A8D-1235-0AF5-F9D86EC7C3D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647090" y="5013765"/>
            <a:ext cx="919322" cy="883270"/>
          </a:xfrm>
          <a:prstGeom prst="rect">
            <a:avLst/>
          </a:prstGeom>
        </p:spPr>
      </p:pic>
      <p:pic>
        <p:nvPicPr>
          <p:cNvPr id="47" name="Picture 46">
            <a:extLst>
              <a:ext uri="{FF2B5EF4-FFF2-40B4-BE49-F238E27FC236}">
                <a16:creationId xmlns:a16="http://schemas.microsoft.com/office/drawing/2014/main" id="{75B1113C-DEB6-15A8-CD5E-48213B22990F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7492617" y="4787807"/>
            <a:ext cx="1188654" cy="1188654"/>
          </a:xfrm>
          <a:prstGeom prst="rect">
            <a:avLst/>
          </a:prstGeom>
        </p:spPr>
      </p:pic>
      <p:pic>
        <p:nvPicPr>
          <p:cNvPr id="48" name="Picture 47">
            <a:extLst>
              <a:ext uri="{FF2B5EF4-FFF2-40B4-BE49-F238E27FC236}">
                <a16:creationId xmlns:a16="http://schemas.microsoft.com/office/drawing/2014/main" id="{50F27135-632B-9BA8-97E3-240B020C9379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10670105" y="4485382"/>
            <a:ext cx="918720" cy="761063"/>
          </a:xfrm>
          <a:prstGeom prst="rect">
            <a:avLst/>
          </a:prstGeom>
        </p:spPr>
      </p:pic>
      <p:sp>
        <p:nvSpPr>
          <p:cNvPr id="49" name="Rectangle 48">
            <a:extLst>
              <a:ext uri="{FF2B5EF4-FFF2-40B4-BE49-F238E27FC236}">
                <a16:creationId xmlns:a16="http://schemas.microsoft.com/office/drawing/2014/main" id="{4CF68736-C5CE-4BEE-22DD-84B7AF3470C5}"/>
              </a:ext>
            </a:extLst>
          </p:cNvPr>
          <p:cNvSpPr/>
          <p:nvPr/>
        </p:nvSpPr>
        <p:spPr>
          <a:xfrm>
            <a:off x="6502137" y="3517715"/>
            <a:ext cx="5282407" cy="242652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0" name="Picture 49">
            <a:extLst>
              <a:ext uri="{FF2B5EF4-FFF2-40B4-BE49-F238E27FC236}">
                <a16:creationId xmlns:a16="http://schemas.microsoft.com/office/drawing/2014/main" id="{68ABEAF1-3A2E-6DB2-3051-962CA1DE9DA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663560" y="3640527"/>
            <a:ext cx="2471478" cy="656456"/>
          </a:xfrm>
          <a:prstGeom prst="rect">
            <a:avLst/>
          </a:prstGeom>
        </p:spPr>
      </p:pic>
      <p:pic>
        <p:nvPicPr>
          <p:cNvPr id="51" name="Picture 50">
            <a:extLst>
              <a:ext uri="{FF2B5EF4-FFF2-40B4-BE49-F238E27FC236}">
                <a16:creationId xmlns:a16="http://schemas.microsoft.com/office/drawing/2014/main" id="{F2CC4072-2975-AD8B-F058-80A2E9C4A68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9702794" y="3960438"/>
            <a:ext cx="1500887" cy="412008"/>
          </a:xfrm>
          <a:prstGeom prst="rect">
            <a:avLst/>
          </a:prstGeom>
        </p:spPr>
      </p:pic>
      <p:sp>
        <p:nvSpPr>
          <p:cNvPr id="52" name="Content Placeholder 3">
            <a:extLst>
              <a:ext uri="{FF2B5EF4-FFF2-40B4-BE49-F238E27FC236}">
                <a16:creationId xmlns:a16="http://schemas.microsoft.com/office/drawing/2014/main" id="{8411198E-5478-8FAB-893C-FC000A1D3CC5}"/>
              </a:ext>
            </a:extLst>
          </p:cNvPr>
          <p:cNvSpPr txBox="1">
            <a:spLocks/>
          </p:cNvSpPr>
          <p:nvPr/>
        </p:nvSpPr>
        <p:spPr>
          <a:xfrm>
            <a:off x="609601" y="2999972"/>
            <a:ext cx="10260545" cy="429028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marL="0" indent="0" algn="l" defTabSz="457200" rtl="0" eaLnBrk="1" latinLnBrk="0" hangingPunct="1">
              <a:lnSpc>
                <a:spcPct val="82000"/>
              </a:lnSpc>
              <a:spcBef>
                <a:spcPct val="20000"/>
              </a:spcBef>
              <a:spcAft>
                <a:spcPts val="600"/>
              </a:spcAft>
              <a:buFont typeface="Arial"/>
              <a:buNone/>
              <a:defRPr lang="en-US" sz="3400" b="0" i="0" kern="1200" baseline="0" smtClean="0">
                <a:solidFill>
                  <a:srgbClr val="09567F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 typeface="Arial"/>
              <a:buChar char="–"/>
              <a:defRPr sz="2000" b="0" i="0" kern="1200">
                <a:solidFill>
                  <a:srgbClr val="0F7FC5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 typeface="Arial"/>
              <a:buChar char="•"/>
              <a:defRPr sz="1800" b="0" i="0" kern="1200">
                <a:solidFill>
                  <a:srgbClr val="0F7FC5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 typeface="Arial"/>
              <a:buChar char="–"/>
              <a:defRPr sz="1600" b="0" i="0" kern="1200">
                <a:solidFill>
                  <a:srgbClr val="0F7FC5"/>
                </a:solidFill>
                <a:latin typeface="Arial"/>
                <a:ea typeface="+mn-ea"/>
                <a:cs typeface="Arial"/>
              </a:defRPr>
            </a:lvl4pPr>
            <a:lvl5pPr marL="2057400" indent="-228600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 typeface="Arial"/>
              <a:buChar char="»"/>
              <a:defRPr sz="1600" b="1" i="0" kern="1200">
                <a:solidFill>
                  <a:srgbClr val="0F7FC5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Current ERP Landscape – February 2026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B9D2B8C-552D-84C1-5593-444FD6CAD5C3}"/>
              </a:ext>
            </a:extLst>
          </p:cNvPr>
          <p:cNvSpPr/>
          <p:nvPr/>
        </p:nvSpPr>
        <p:spPr>
          <a:xfrm>
            <a:off x="9188958" y="1591410"/>
            <a:ext cx="2528560" cy="97358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0630E111-71B1-85F4-7703-2F2EEDFD98F5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10530248" y="1637654"/>
            <a:ext cx="1098624" cy="881093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6931EBC5-F854-7C25-28F6-78DE4B96919B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9355609" y="1715037"/>
            <a:ext cx="918720" cy="76106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252C62E-0135-2AB1-7C28-5D22D5A98A80}"/>
              </a:ext>
            </a:extLst>
          </p:cNvPr>
          <p:cNvSpPr txBox="1"/>
          <p:nvPr/>
        </p:nvSpPr>
        <p:spPr>
          <a:xfrm>
            <a:off x="10207770" y="1820513"/>
            <a:ext cx="4081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accent2">
                    <a:lumMod val="75000"/>
                  </a:schemeClr>
                </a:solidFill>
              </a:rPr>
              <a:t>*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A6BD6D4-E80E-9414-D622-9016D23DEC35}"/>
              </a:ext>
            </a:extLst>
          </p:cNvPr>
          <p:cNvSpPr txBox="1"/>
          <p:nvPr/>
        </p:nvSpPr>
        <p:spPr>
          <a:xfrm>
            <a:off x="2731123" y="6178617"/>
            <a:ext cx="78352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 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 *</a:t>
            </a:r>
            <a:r>
              <a:rPr lang="en-US" sz="1200" dirty="0"/>
              <a:t> UCSD &amp; UCM use Labviva for content management and shopping, which integrates with Oracle ePro &amp; ERP.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8EFB63F-6AE5-0A44-EB79-E4EAA5C457B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559711" y="4543763"/>
            <a:ext cx="849541" cy="681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03387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5C3DC03-86B6-25AE-EFAE-7FB4C0CEC2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39825-731B-5D47-806A-2D6215B4DDB1}" type="datetime1">
              <a:rPr lang="en-US" smtClean="0"/>
              <a:pPr/>
              <a:t>2/18/26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6E25C10-78D8-232F-E055-4FE4AE74C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39AC3-0E75-AD46-AE71-AE18BB921AE3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FF3961-6905-8139-9A62-32E1F761DBD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09601" y="493056"/>
            <a:ext cx="10260545" cy="429028"/>
          </a:xfrm>
        </p:spPr>
        <p:txBody>
          <a:bodyPr/>
          <a:lstStyle/>
          <a:p>
            <a:r>
              <a:rPr lang="en-US" dirty="0"/>
              <a:t>Current ePro Landscape – February 2026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33BEDE7-D1DB-293D-3A60-5AA03D7130F8}"/>
              </a:ext>
            </a:extLst>
          </p:cNvPr>
          <p:cNvSpPr/>
          <p:nvPr/>
        </p:nvSpPr>
        <p:spPr>
          <a:xfrm>
            <a:off x="592854" y="1283925"/>
            <a:ext cx="3644285" cy="429014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2EEF7AEF-04A4-8862-8ED9-657BE2869B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0628" y="1416622"/>
            <a:ext cx="2908737" cy="409726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644E9409-D598-1CE8-A96D-C756C5728B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3930" y="2106586"/>
            <a:ext cx="1037544" cy="1057308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7FB130C7-3CE3-420C-0F4E-CAF95678A8F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05318" y="3219378"/>
            <a:ext cx="974750" cy="1083055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26C6C9A8-1A64-6963-A1F7-DCFC700BF5E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68367" y="2118482"/>
            <a:ext cx="1192865" cy="956349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71503A84-5286-2862-0031-3EA6D929719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08777" y="3299607"/>
            <a:ext cx="966633" cy="966633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9F922783-59B0-1AF2-11DA-530809D9752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521617" y="4656918"/>
            <a:ext cx="1192865" cy="562671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86F262BB-6F97-9937-DCBA-A4A5C16C069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72883" y="4302433"/>
            <a:ext cx="938751" cy="1067212"/>
          </a:xfrm>
          <a:prstGeom prst="rect">
            <a:avLst/>
          </a:prstGeom>
        </p:spPr>
      </p:pic>
      <p:sp>
        <p:nvSpPr>
          <p:cNvPr id="34" name="Rectangle 33">
            <a:extLst>
              <a:ext uri="{FF2B5EF4-FFF2-40B4-BE49-F238E27FC236}">
                <a16:creationId xmlns:a16="http://schemas.microsoft.com/office/drawing/2014/main" id="{502CB808-08ED-ED2D-1DC6-FF73BCA855BB}"/>
              </a:ext>
            </a:extLst>
          </p:cNvPr>
          <p:cNvSpPr/>
          <p:nvPr/>
        </p:nvSpPr>
        <p:spPr>
          <a:xfrm>
            <a:off x="4487969" y="1273206"/>
            <a:ext cx="3449634" cy="429014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7F969042-5055-78D9-F1E0-D35BB3880739}"/>
              </a:ext>
            </a:extLst>
          </p:cNvPr>
          <p:cNvGrpSpPr/>
          <p:nvPr/>
        </p:nvGrpSpPr>
        <p:grpSpPr>
          <a:xfrm>
            <a:off x="4915486" y="1354887"/>
            <a:ext cx="2692185" cy="3370714"/>
            <a:chOff x="4915486" y="1354887"/>
            <a:chExt cx="2692185" cy="3370714"/>
          </a:xfrm>
        </p:grpSpPr>
        <p:pic>
          <p:nvPicPr>
            <p:cNvPr id="24" name="Picture 23">
              <a:extLst>
                <a:ext uri="{FF2B5EF4-FFF2-40B4-BE49-F238E27FC236}">
                  <a16:creationId xmlns:a16="http://schemas.microsoft.com/office/drawing/2014/main" id="{0009DBF7-E625-2D9F-66CC-BB7E6CE42632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4944788" y="2465012"/>
              <a:ext cx="997482" cy="1069466"/>
            </a:xfrm>
            <a:prstGeom prst="rect">
              <a:avLst/>
            </a:prstGeom>
          </p:spPr>
        </p:pic>
        <p:pic>
          <p:nvPicPr>
            <p:cNvPr id="27" name="Picture 26">
              <a:extLst>
                <a:ext uri="{FF2B5EF4-FFF2-40B4-BE49-F238E27FC236}">
                  <a16:creationId xmlns:a16="http://schemas.microsoft.com/office/drawing/2014/main" id="{AE3EE27C-68AB-A5B6-A1DA-2B4AE73E1E31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6558772" y="2558377"/>
              <a:ext cx="1048899" cy="1007766"/>
            </a:xfrm>
            <a:prstGeom prst="rect">
              <a:avLst/>
            </a:prstGeom>
          </p:spPr>
        </p:pic>
        <p:pic>
          <p:nvPicPr>
            <p:cNvPr id="35" name="Picture 34">
              <a:extLst>
                <a:ext uri="{FF2B5EF4-FFF2-40B4-BE49-F238E27FC236}">
                  <a16:creationId xmlns:a16="http://schemas.microsoft.com/office/drawing/2014/main" id="{75F19E7A-DD22-7549-B0CE-49CF75D675F1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4915486" y="1354887"/>
              <a:ext cx="2594601" cy="689159"/>
            </a:xfrm>
            <a:prstGeom prst="rect">
              <a:avLst/>
            </a:prstGeom>
          </p:spPr>
        </p:pic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D83EE08D-B8EB-A202-AFED-0A232BFB064B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5449363" y="4255521"/>
              <a:ext cx="1712434" cy="470080"/>
            </a:xfrm>
            <a:prstGeom prst="rect">
              <a:avLst/>
            </a:prstGeom>
          </p:spPr>
        </p:pic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CFF118C-CCB7-D225-66EF-E346A4B5CE38}"/>
              </a:ext>
            </a:extLst>
          </p:cNvPr>
          <p:cNvGrpSpPr/>
          <p:nvPr/>
        </p:nvGrpSpPr>
        <p:grpSpPr>
          <a:xfrm>
            <a:off x="8224173" y="1273205"/>
            <a:ext cx="3449634" cy="4290149"/>
            <a:chOff x="8321633" y="1258772"/>
            <a:chExt cx="3449634" cy="4290149"/>
          </a:xfrm>
        </p:grpSpPr>
        <p:pic>
          <p:nvPicPr>
            <p:cNvPr id="31" name="Picture 30">
              <a:extLst>
                <a:ext uri="{FF2B5EF4-FFF2-40B4-BE49-F238E27FC236}">
                  <a16:creationId xmlns:a16="http://schemas.microsoft.com/office/drawing/2014/main" id="{0630E111-71B1-85F4-7703-2F2EEDFD98F5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/>
            <a:stretch>
              <a:fillRect/>
            </a:stretch>
          </p:blipFill>
          <p:spPr>
            <a:xfrm>
              <a:off x="8690258" y="2189998"/>
              <a:ext cx="1356192" cy="1356192"/>
            </a:xfrm>
            <a:prstGeom prst="rect">
              <a:avLst/>
            </a:prstGeom>
          </p:spPr>
        </p:pic>
        <p:pic>
          <p:nvPicPr>
            <p:cNvPr id="32" name="Picture 31">
              <a:extLst>
                <a:ext uri="{FF2B5EF4-FFF2-40B4-BE49-F238E27FC236}">
                  <a16:creationId xmlns:a16="http://schemas.microsoft.com/office/drawing/2014/main" id="{6931EBC5-F854-7C25-28F6-78DE4B96919B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/>
            <a:stretch>
              <a:fillRect/>
            </a:stretch>
          </p:blipFill>
          <p:spPr>
            <a:xfrm>
              <a:off x="10164015" y="3359470"/>
              <a:ext cx="1048212" cy="868333"/>
            </a:xfrm>
            <a:prstGeom prst="rect">
              <a:avLst/>
            </a:prstGeom>
          </p:spPr>
        </p:pic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0DE0839-0223-C30A-BCA5-52CA9BBEACBF}"/>
                </a:ext>
              </a:extLst>
            </p:cNvPr>
            <p:cNvSpPr/>
            <p:nvPr/>
          </p:nvSpPr>
          <p:spPr>
            <a:xfrm>
              <a:off x="8321633" y="1258772"/>
              <a:ext cx="3449634" cy="4290149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B2EF3212-FFB4-9859-7653-CB896907A9C6}"/>
                </a:ext>
              </a:extLst>
            </p:cNvPr>
            <p:cNvGrpSpPr/>
            <p:nvPr/>
          </p:nvGrpSpPr>
          <p:grpSpPr>
            <a:xfrm>
              <a:off x="8384760" y="1380912"/>
              <a:ext cx="3323381" cy="656335"/>
              <a:chOff x="8365119" y="1380912"/>
              <a:chExt cx="3323381" cy="656335"/>
            </a:xfrm>
          </p:grpSpPr>
          <p:pic>
            <p:nvPicPr>
              <p:cNvPr id="7" name="Picture 6">
                <a:extLst>
                  <a:ext uri="{FF2B5EF4-FFF2-40B4-BE49-F238E27FC236}">
                    <a16:creationId xmlns:a16="http://schemas.microsoft.com/office/drawing/2014/main" id="{83DFF8BD-53B8-5986-BC6C-93B0780A0E8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8365119" y="1428369"/>
                <a:ext cx="1625314" cy="495080"/>
              </a:xfrm>
              <a:prstGeom prst="rect">
                <a:avLst/>
              </a:prstGeom>
            </p:spPr>
          </p:pic>
          <p:pic>
            <p:nvPicPr>
              <p:cNvPr id="9" name="Picture 8">
                <a:extLst>
                  <a:ext uri="{FF2B5EF4-FFF2-40B4-BE49-F238E27FC236}">
                    <a16:creationId xmlns:a16="http://schemas.microsoft.com/office/drawing/2014/main" id="{A1C16B2F-8980-EE3B-3BB6-742454AC300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10265473" y="1380912"/>
                <a:ext cx="1423027" cy="656335"/>
              </a:xfrm>
              <a:prstGeom prst="rect">
                <a:avLst/>
              </a:prstGeom>
            </p:spPr>
          </p:pic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88188324-E3D3-EB95-6288-9C4754117644}"/>
                  </a:ext>
                </a:extLst>
              </p:cNvPr>
              <p:cNvSpPr txBox="1"/>
              <p:nvPr/>
            </p:nvSpPr>
            <p:spPr>
              <a:xfrm>
                <a:off x="9942271" y="1445238"/>
                <a:ext cx="40566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&amp;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8696178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C8F9233-CEA2-2428-FD35-14C498943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39825-731B-5D47-806A-2D6215B4DDB1}" type="datetime1">
              <a:rPr lang="en-US" smtClean="0"/>
              <a:pPr/>
              <a:t>2/18/26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2018DC0-B6B7-2494-B888-F91C32911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39AC3-0E75-AD46-AE71-AE18BB921AE3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604043-6469-D66B-F3C8-03CC0BDB7DC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98832" y="281484"/>
            <a:ext cx="10260545" cy="429028"/>
          </a:xfrm>
        </p:spPr>
        <p:txBody>
          <a:bodyPr/>
          <a:lstStyle/>
          <a:p>
            <a:r>
              <a:rPr lang="en-US" dirty="0" err="1"/>
              <a:t>ePro</a:t>
            </a:r>
            <a:r>
              <a:rPr lang="en-US" dirty="0"/>
              <a:t> Roadmap and Status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395AEB67-C81D-0584-D1EA-74D3595DB3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097072"/>
              </p:ext>
            </p:extLst>
          </p:nvPr>
        </p:nvGraphicFramePr>
        <p:xfrm>
          <a:off x="637999" y="710512"/>
          <a:ext cx="10916001" cy="4694771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1340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821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040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20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368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0618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UC Location</a:t>
                      </a:r>
                      <a:endParaRPr lang="en-US" sz="1600" b="1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Current E-commerce Platform</a:t>
                      </a:r>
                      <a:endParaRPr lang="en-US" sz="1600" b="1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Future E-commerce Platform</a:t>
                      </a:r>
                      <a:endParaRPr lang="en-US" sz="1600" b="1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bg1"/>
                          </a:solidFill>
                          <a:effectLst/>
                        </a:rPr>
                        <a:t>Status</a:t>
                      </a:r>
                      <a:endParaRPr lang="en-US" sz="1600" b="1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bg1"/>
                          </a:solidFill>
                          <a:effectLst/>
                        </a:rPr>
                        <a:t>Target Date</a:t>
                      </a:r>
                      <a:endParaRPr lang="en-US" sz="1600" b="1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094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u="none" strike="noStrike" dirty="0">
                          <a:solidFill>
                            <a:srgbClr val="595959"/>
                          </a:solidFill>
                          <a:effectLst/>
                        </a:rPr>
                        <a:t>Berkeley</a:t>
                      </a:r>
                      <a:endParaRPr lang="en-US" sz="1600" b="0" i="0" u="none" strike="noStrike" dirty="0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u="none" strike="noStrike" dirty="0">
                          <a:solidFill>
                            <a:srgbClr val="595959"/>
                          </a:solidFill>
                          <a:effectLst/>
                        </a:rPr>
                        <a:t>Jaggaer</a:t>
                      </a:r>
                      <a:endParaRPr lang="en-US" sz="1600" b="0" i="0" u="none" strike="noStrike" dirty="0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u="none" strike="noStrike" dirty="0">
                          <a:solidFill>
                            <a:srgbClr val="595959"/>
                          </a:solidFill>
                          <a:effectLst/>
                        </a:rPr>
                        <a:t>TBD</a:t>
                      </a:r>
                      <a:endParaRPr lang="en-US" sz="1600" b="0" i="0" u="none" strike="noStrike" dirty="0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u="none" strike="noStrike" dirty="0">
                          <a:solidFill>
                            <a:srgbClr val="595959"/>
                          </a:solidFill>
                          <a:effectLst/>
                        </a:rPr>
                        <a:t>Exploration</a:t>
                      </a:r>
                      <a:endParaRPr lang="en-US" sz="1600" b="0" i="0" u="none" strike="noStrike" dirty="0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u="none" strike="noStrike" dirty="0">
                          <a:solidFill>
                            <a:srgbClr val="595959"/>
                          </a:solidFill>
                          <a:effectLst/>
                        </a:rPr>
                        <a:t>TBD</a:t>
                      </a:r>
                      <a:endParaRPr lang="en-US" sz="1600" b="0" i="0" u="none" strike="noStrike" dirty="0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720" marR="45720" anchor="b"/>
                </a:tc>
                <a:extLst>
                  <a:ext uri="{0D108BD9-81ED-4DB2-BD59-A6C34878D82A}">
                    <a16:rowId xmlns:a16="http://schemas.microsoft.com/office/drawing/2014/main" val="2002556076"/>
                  </a:ext>
                </a:extLst>
              </a:tr>
              <a:tr h="35094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u="none" strike="noStrike" dirty="0">
                          <a:solidFill>
                            <a:srgbClr val="595959"/>
                          </a:solidFill>
                          <a:effectLst/>
                        </a:rPr>
                        <a:t>Irvine</a:t>
                      </a:r>
                      <a:endParaRPr lang="en-US" sz="1600" b="0" i="0" u="none" strike="noStrike" dirty="0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u="none" strike="noStrike" dirty="0">
                          <a:solidFill>
                            <a:srgbClr val="595959"/>
                          </a:solidFill>
                          <a:effectLst/>
                        </a:rPr>
                        <a:t>Jaggaer</a:t>
                      </a:r>
                      <a:endParaRPr lang="en-US" sz="1600" b="0" i="0" u="none" strike="noStrike" dirty="0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u="none" strike="noStrike" dirty="0">
                          <a:solidFill>
                            <a:srgbClr val="595959"/>
                          </a:solidFill>
                          <a:effectLst/>
                        </a:rPr>
                        <a:t>TBD</a:t>
                      </a:r>
                      <a:endParaRPr lang="en-US" sz="1600" b="0" i="0" u="none" strike="noStrike" dirty="0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u="none" strike="noStrike" dirty="0">
                          <a:solidFill>
                            <a:srgbClr val="595959"/>
                          </a:solidFill>
                          <a:effectLst/>
                        </a:rPr>
                        <a:t>Exploration</a:t>
                      </a:r>
                      <a:endParaRPr lang="en-US" sz="1600" b="0" i="0" u="none" strike="noStrike" dirty="0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u="none" strike="noStrike" dirty="0">
                          <a:solidFill>
                            <a:srgbClr val="595959"/>
                          </a:solidFill>
                          <a:effectLst/>
                        </a:rPr>
                        <a:t>TBD</a:t>
                      </a:r>
                      <a:endParaRPr lang="en-US" sz="1600" b="0" i="0" u="none" strike="noStrike" dirty="0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720" marR="4572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094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u="none" strike="noStrike" dirty="0">
                          <a:solidFill>
                            <a:srgbClr val="595959"/>
                          </a:solidFill>
                          <a:effectLst/>
                        </a:rPr>
                        <a:t>San Francisco</a:t>
                      </a:r>
                      <a:endParaRPr lang="en-US" sz="1600" b="0" i="0" u="none" strike="noStrike" dirty="0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720" marR="4572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u="none" strike="noStrike" dirty="0">
                          <a:solidFill>
                            <a:srgbClr val="595959"/>
                          </a:solidFill>
                          <a:effectLst/>
                        </a:rPr>
                        <a:t>Jaggaer</a:t>
                      </a:r>
                      <a:endParaRPr lang="en-US" sz="1600" b="0" i="0" u="none" strike="noStrike" dirty="0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u="none" strike="noStrike" dirty="0">
                          <a:solidFill>
                            <a:srgbClr val="595959"/>
                          </a:solidFill>
                          <a:effectLst/>
                        </a:rPr>
                        <a:t>Jaggaer &amp; Labviva        Oracle &amp; Labviva **</a:t>
                      </a:r>
                      <a:endParaRPr lang="en-US" sz="1600" b="0" i="0" u="none" strike="noStrike" dirty="0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u="none" strike="noStrike" dirty="0">
                          <a:solidFill>
                            <a:srgbClr val="595959"/>
                          </a:solidFill>
                          <a:effectLst/>
                        </a:rPr>
                        <a:t>Executing Planning</a:t>
                      </a:r>
                      <a:endParaRPr lang="en-US" sz="1600" b="0" i="0" u="none" strike="noStrike" dirty="0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720" marR="4572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u="none" strike="noStrike" dirty="0">
                          <a:solidFill>
                            <a:srgbClr val="595959"/>
                          </a:solidFill>
                          <a:effectLst/>
                          <a:latin typeface="+mn-lt"/>
                        </a:rPr>
                        <a:t>July 2026</a:t>
                      </a:r>
                    </a:p>
                    <a:p>
                      <a:pPr algn="ctr" rtl="0" fontAlgn="b"/>
                      <a:r>
                        <a:rPr lang="en-US" sz="1600" b="0" i="0" u="none" strike="noStrike" dirty="0">
                          <a:solidFill>
                            <a:srgbClr val="595959"/>
                          </a:solidFill>
                          <a:effectLst/>
                          <a:latin typeface="+mn-lt"/>
                        </a:rPr>
                        <a:t>July 2027 </a:t>
                      </a:r>
                    </a:p>
                  </a:txBody>
                  <a:tcPr marL="45720" marR="4572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094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u="none" strike="noStrike" dirty="0">
                          <a:solidFill>
                            <a:srgbClr val="595959"/>
                          </a:solidFill>
                          <a:effectLst/>
                        </a:rPr>
                        <a:t>Santa Barbara</a:t>
                      </a:r>
                      <a:endParaRPr lang="en-US" sz="1600" b="0" i="0" u="none" strike="noStrike" dirty="0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720" marR="45720" anchor="ctr">
                    <a:solidFill>
                      <a:srgbClr val="95D79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u="none" strike="noStrike" dirty="0">
                          <a:solidFill>
                            <a:srgbClr val="595959"/>
                          </a:solidFill>
                          <a:effectLst/>
                        </a:rPr>
                        <a:t>Jaggaer</a:t>
                      </a:r>
                      <a:endParaRPr lang="en-US" sz="1600" b="0" i="0" u="none" strike="noStrike" dirty="0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u="none" strike="noStrike" dirty="0">
                          <a:solidFill>
                            <a:srgbClr val="595959"/>
                          </a:solidFill>
                          <a:effectLst/>
                        </a:rPr>
                        <a:t>N/A </a:t>
                      </a:r>
                      <a:endParaRPr lang="en-US" sz="1600" b="0" i="0" u="none" strike="noStrike" dirty="0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u="none" strike="noStrike" dirty="0">
                          <a:solidFill>
                            <a:srgbClr val="595959"/>
                          </a:solidFill>
                          <a:effectLst/>
                        </a:rPr>
                        <a:t>Stable</a:t>
                      </a:r>
                      <a:endParaRPr lang="en-US" sz="1600" b="0" i="0" u="none" strike="noStrike" dirty="0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720" marR="45720" anchor="ctr">
                    <a:solidFill>
                      <a:srgbClr val="95D79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u="none" strike="noStrike" dirty="0">
                          <a:solidFill>
                            <a:srgbClr val="595959"/>
                          </a:solidFill>
                          <a:effectLst/>
                        </a:rPr>
                        <a:t>N/A</a:t>
                      </a:r>
                      <a:endParaRPr lang="en-US" sz="1600" b="0" i="0" u="none" strike="noStrike" dirty="0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720" marR="4572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094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u="none" strike="noStrike" dirty="0">
                          <a:solidFill>
                            <a:srgbClr val="595959"/>
                          </a:solidFill>
                          <a:effectLst/>
                        </a:rPr>
                        <a:t>Merced</a:t>
                      </a:r>
                      <a:endParaRPr lang="en-US" sz="1600" b="0" i="0" u="none" strike="noStrike" dirty="0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720" marR="45720" anchor="ctr">
                    <a:solidFill>
                      <a:srgbClr val="95D79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u="none" strike="noStrike" dirty="0">
                          <a:solidFill>
                            <a:srgbClr val="595959"/>
                          </a:solidFill>
                          <a:effectLst/>
                        </a:rPr>
                        <a:t>Oracle &amp; Labviva *</a:t>
                      </a:r>
                      <a:endParaRPr lang="en-US" sz="1600" b="0" i="0" u="none" strike="noStrike" dirty="0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u="none" strike="noStrike" dirty="0">
                          <a:solidFill>
                            <a:srgbClr val="595959"/>
                          </a:solidFill>
                          <a:effectLst/>
                        </a:rPr>
                        <a:t>N/A</a:t>
                      </a:r>
                      <a:endParaRPr lang="en-US" sz="1600" b="0" i="0" u="none" strike="noStrike" dirty="0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u="none" strike="noStrike" dirty="0">
                          <a:solidFill>
                            <a:srgbClr val="595959"/>
                          </a:solidFill>
                          <a:effectLst/>
                        </a:rPr>
                        <a:t>Stable</a:t>
                      </a:r>
                      <a:endParaRPr lang="en-US" sz="1600" b="0" i="0" u="none" strike="noStrike" dirty="0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720" marR="45720" anchor="ctr">
                    <a:solidFill>
                      <a:srgbClr val="95D79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u="none" strike="noStrike" dirty="0">
                          <a:solidFill>
                            <a:srgbClr val="595959"/>
                          </a:solidFill>
                          <a:effectLst/>
                        </a:rPr>
                        <a:t>N/A</a:t>
                      </a:r>
                      <a:endParaRPr lang="en-US" sz="1600" b="0" i="0" u="none" strike="noStrike" dirty="0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720" marR="45720" anchor="b"/>
                </a:tc>
                <a:extLst>
                  <a:ext uri="{0D108BD9-81ED-4DB2-BD59-A6C34878D82A}">
                    <a16:rowId xmlns:a16="http://schemas.microsoft.com/office/drawing/2014/main" val="1875113030"/>
                  </a:ext>
                </a:extLst>
              </a:tr>
              <a:tr h="35094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u="none" strike="noStrike" dirty="0">
                          <a:solidFill>
                            <a:srgbClr val="595959"/>
                          </a:solidFill>
                          <a:effectLst/>
                        </a:rPr>
                        <a:t>Davis</a:t>
                      </a:r>
                      <a:endParaRPr lang="en-US" sz="1600" b="0" i="0" u="none" strike="noStrike" dirty="0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720" marR="45720" anchor="ctr">
                    <a:solidFill>
                      <a:srgbClr val="95D79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u="none" strike="noStrike" dirty="0">
                          <a:solidFill>
                            <a:srgbClr val="595959"/>
                          </a:solidFill>
                          <a:effectLst/>
                        </a:rPr>
                        <a:t>Oracle</a:t>
                      </a:r>
                      <a:endParaRPr lang="en-US" sz="1600" b="0" i="0" u="none" strike="noStrike" dirty="0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u="none" strike="noStrike" dirty="0">
                          <a:solidFill>
                            <a:srgbClr val="595959"/>
                          </a:solidFill>
                          <a:effectLst/>
                        </a:rPr>
                        <a:t>N/A</a:t>
                      </a:r>
                      <a:endParaRPr lang="en-US" sz="1600" b="0" i="0" u="none" strike="noStrike" dirty="0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u="none" strike="noStrike" dirty="0">
                          <a:solidFill>
                            <a:srgbClr val="595959"/>
                          </a:solidFill>
                          <a:effectLst/>
                        </a:rPr>
                        <a:t>Stable</a:t>
                      </a:r>
                      <a:endParaRPr lang="en-US" sz="1600" b="0" i="0" u="none" strike="noStrike" dirty="0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720" marR="45720" anchor="ctr">
                    <a:solidFill>
                      <a:srgbClr val="95D79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u="none" strike="noStrike" dirty="0">
                          <a:solidFill>
                            <a:srgbClr val="595959"/>
                          </a:solidFill>
                          <a:effectLst/>
                        </a:rPr>
                        <a:t>N/A</a:t>
                      </a:r>
                      <a:endParaRPr lang="en-US" sz="1600" b="0" i="0" u="none" strike="noStrike" dirty="0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720" marR="4572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094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u="none" strike="noStrike" dirty="0">
                          <a:solidFill>
                            <a:srgbClr val="595959"/>
                          </a:solidFill>
                          <a:effectLst/>
                        </a:rPr>
                        <a:t>Los Angeles</a:t>
                      </a:r>
                      <a:endParaRPr lang="en-US" sz="1600" b="0" i="0" u="none" strike="noStrike" dirty="0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720" marR="45720" anchor="ctr">
                    <a:solidFill>
                      <a:srgbClr val="95D79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u="none" strike="noStrike" dirty="0">
                          <a:solidFill>
                            <a:srgbClr val="595959"/>
                          </a:solidFill>
                          <a:effectLst/>
                        </a:rPr>
                        <a:t>Jaggaer</a:t>
                      </a:r>
                      <a:endParaRPr lang="en-US" sz="1600" b="0" i="0" u="none" strike="noStrike" dirty="0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u="none" strike="noStrike" dirty="0">
                          <a:solidFill>
                            <a:srgbClr val="595959"/>
                          </a:solidFill>
                          <a:effectLst/>
                        </a:rPr>
                        <a:t>N/A</a:t>
                      </a:r>
                      <a:endParaRPr lang="en-US" sz="1600" b="0" i="0" u="none" strike="noStrike" dirty="0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u="none" strike="noStrike" dirty="0">
                          <a:solidFill>
                            <a:srgbClr val="595959"/>
                          </a:solidFill>
                          <a:effectLst/>
                        </a:rPr>
                        <a:t>Stable</a:t>
                      </a:r>
                      <a:endParaRPr lang="en-US" sz="1600" b="0" i="0" u="none" strike="noStrike" dirty="0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720" marR="45720" anchor="ctr">
                    <a:solidFill>
                      <a:srgbClr val="95D79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u="none" strike="noStrike">
                          <a:solidFill>
                            <a:srgbClr val="595959"/>
                          </a:solidFill>
                          <a:effectLst/>
                        </a:rPr>
                        <a:t>N/A</a:t>
                      </a:r>
                      <a:endParaRPr lang="en-US" sz="1600" b="0" i="0" u="none" strike="noStrike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720" marR="4572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094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u="none" strike="noStrike" dirty="0">
                          <a:solidFill>
                            <a:srgbClr val="595959"/>
                          </a:solidFill>
                          <a:effectLst/>
                        </a:rPr>
                        <a:t>Riverside</a:t>
                      </a:r>
                      <a:endParaRPr lang="en-US" sz="1600" b="0" i="0" u="none" strike="noStrike" dirty="0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720" marR="45720" anchor="ctr">
                    <a:solidFill>
                      <a:srgbClr val="95D79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u="none" strike="noStrike" dirty="0">
                          <a:solidFill>
                            <a:srgbClr val="595959"/>
                          </a:solidFill>
                          <a:effectLst/>
                        </a:rPr>
                        <a:t>Oracle</a:t>
                      </a:r>
                      <a:endParaRPr lang="en-US" sz="1600" b="0" i="0" u="none" strike="noStrike" dirty="0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u="none" strike="noStrike" dirty="0">
                          <a:solidFill>
                            <a:srgbClr val="595959"/>
                          </a:solidFill>
                          <a:effectLst/>
                        </a:rPr>
                        <a:t>N/A</a:t>
                      </a:r>
                      <a:endParaRPr lang="en-US" sz="1600" b="0" i="0" u="none" strike="noStrike" dirty="0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u="none" strike="noStrike" dirty="0">
                          <a:solidFill>
                            <a:srgbClr val="595959"/>
                          </a:solidFill>
                          <a:effectLst/>
                        </a:rPr>
                        <a:t>Stable</a:t>
                      </a:r>
                      <a:endParaRPr lang="en-US" sz="1600" b="0" i="0" u="none" strike="noStrike" dirty="0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720" marR="45720" anchor="ctr">
                    <a:solidFill>
                      <a:srgbClr val="95D79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u="none" strike="noStrike" dirty="0">
                          <a:solidFill>
                            <a:srgbClr val="595959"/>
                          </a:solidFill>
                          <a:effectLst/>
                        </a:rPr>
                        <a:t>N/A</a:t>
                      </a:r>
                      <a:endParaRPr lang="en-US" sz="1600" b="0" i="0" u="none" strike="noStrike" dirty="0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720" marR="4572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094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u="none" strike="noStrike" dirty="0">
                          <a:solidFill>
                            <a:srgbClr val="595959"/>
                          </a:solidFill>
                          <a:effectLst/>
                        </a:rPr>
                        <a:t>San Diego</a:t>
                      </a:r>
                      <a:endParaRPr lang="en-US" sz="1600" b="0" i="0" u="none" strike="noStrike" dirty="0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720" marR="45720" anchor="ctr">
                    <a:solidFill>
                      <a:srgbClr val="95D79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u="none" strike="noStrike" dirty="0">
                          <a:solidFill>
                            <a:srgbClr val="595959"/>
                          </a:solidFill>
                          <a:effectLst/>
                        </a:rPr>
                        <a:t>Oracle &amp; Labviva *</a:t>
                      </a:r>
                      <a:endParaRPr lang="en-US" sz="1600" b="0" i="0" u="none" strike="noStrike" dirty="0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u="none" strike="noStrike" dirty="0">
                          <a:solidFill>
                            <a:srgbClr val="595959"/>
                          </a:solidFill>
                          <a:effectLst/>
                        </a:rPr>
                        <a:t>N/A</a:t>
                      </a:r>
                      <a:endParaRPr lang="en-US" sz="1600" b="0" i="0" u="none" strike="noStrike" dirty="0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u="none" strike="noStrike" dirty="0">
                          <a:solidFill>
                            <a:srgbClr val="595959"/>
                          </a:solidFill>
                          <a:effectLst/>
                        </a:rPr>
                        <a:t>Stable</a:t>
                      </a:r>
                      <a:endParaRPr lang="en-US" sz="1600" b="0" i="0" u="none" strike="noStrike" dirty="0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720" marR="45720" anchor="ctr">
                    <a:solidFill>
                      <a:srgbClr val="95D79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u="none" strike="noStrike" dirty="0">
                          <a:solidFill>
                            <a:srgbClr val="595959"/>
                          </a:solidFill>
                          <a:effectLst/>
                        </a:rPr>
                        <a:t>N/A</a:t>
                      </a:r>
                      <a:endParaRPr lang="en-US" sz="1600" b="0" i="0" u="none" strike="noStrike" dirty="0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720" marR="45720" anchor="b"/>
                </a:tc>
                <a:extLst>
                  <a:ext uri="{0D108BD9-81ED-4DB2-BD59-A6C34878D82A}">
                    <a16:rowId xmlns:a16="http://schemas.microsoft.com/office/drawing/2014/main" val="2171637447"/>
                  </a:ext>
                </a:extLst>
              </a:tr>
              <a:tr h="35094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u="none" strike="noStrike" dirty="0">
                          <a:solidFill>
                            <a:srgbClr val="595959"/>
                          </a:solidFill>
                          <a:effectLst/>
                        </a:rPr>
                        <a:t>Santa Cruz</a:t>
                      </a:r>
                      <a:endParaRPr lang="en-US" sz="1600" b="0" i="0" u="none" strike="noStrike" dirty="0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720" marR="45720" anchor="ctr">
                    <a:solidFill>
                      <a:srgbClr val="95D79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u="none" strike="noStrike" dirty="0">
                          <a:solidFill>
                            <a:srgbClr val="595959"/>
                          </a:solidFill>
                          <a:effectLst/>
                        </a:rPr>
                        <a:t>Jaggaer</a:t>
                      </a:r>
                      <a:endParaRPr lang="en-US" sz="1600" b="0" i="0" u="none" strike="noStrike" dirty="0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u="none" strike="noStrike" dirty="0">
                          <a:solidFill>
                            <a:srgbClr val="595959"/>
                          </a:solidFill>
                          <a:effectLst/>
                        </a:rPr>
                        <a:t>N/A</a:t>
                      </a:r>
                      <a:endParaRPr lang="en-US" sz="1600" b="0" i="0" u="none" strike="noStrike" dirty="0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u="none" strike="noStrike" dirty="0">
                          <a:solidFill>
                            <a:srgbClr val="595959"/>
                          </a:solidFill>
                          <a:effectLst/>
                        </a:rPr>
                        <a:t>Stable</a:t>
                      </a:r>
                      <a:endParaRPr lang="en-US" sz="1600" b="0" i="0" u="none" strike="noStrike" dirty="0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720" marR="45720" anchor="ctr">
                    <a:solidFill>
                      <a:srgbClr val="95D79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u="none" strike="noStrike" dirty="0">
                          <a:solidFill>
                            <a:srgbClr val="595959"/>
                          </a:solidFill>
                          <a:effectLst/>
                        </a:rPr>
                        <a:t>N/A</a:t>
                      </a:r>
                      <a:endParaRPr lang="en-US" sz="1600" b="0" i="0" u="none" strike="noStrike" dirty="0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720" marR="4572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094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u="none" strike="noStrike" dirty="0">
                          <a:solidFill>
                            <a:srgbClr val="595959"/>
                          </a:solidFill>
                          <a:effectLst/>
                        </a:rPr>
                        <a:t>UCOP</a:t>
                      </a:r>
                      <a:endParaRPr lang="en-US" sz="1600" b="0" i="0" u="none" strike="noStrike" dirty="0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720" marR="45720" anchor="ctr">
                    <a:solidFill>
                      <a:srgbClr val="95D79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u="none" strike="noStrike" dirty="0">
                          <a:solidFill>
                            <a:srgbClr val="595959"/>
                          </a:solidFill>
                          <a:effectLst/>
                        </a:rPr>
                        <a:t>Oracle</a:t>
                      </a:r>
                      <a:endParaRPr lang="en-US" sz="1600" b="0" i="0" u="none" strike="noStrike" dirty="0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u="none" strike="noStrike" dirty="0">
                          <a:solidFill>
                            <a:srgbClr val="595959"/>
                          </a:solidFill>
                          <a:effectLst/>
                        </a:rPr>
                        <a:t>N/A</a:t>
                      </a:r>
                      <a:endParaRPr lang="en-US" sz="1600" b="0" i="0" u="none" strike="noStrike" dirty="0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u="none" strike="noStrike" dirty="0">
                          <a:solidFill>
                            <a:srgbClr val="595959"/>
                          </a:solidFill>
                          <a:effectLst/>
                        </a:rPr>
                        <a:t>Stable</a:t>
                      </a:r>
                      <a:endParaRPr lang="en-US" sz="1600" b="0" i="0" u="none" strike="noStrike" dirty="0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720" marR="45720" anchor="ctr">
                    <a:solidFill>
                      <a:srgbClr val="95D79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u="none" strike="noStrike" dirty="0">
                          <a:solidFill>
                            <a:srgbClr val="595959"/>
                          </a:solidFill>
                          <a:effectLst/>
                        </a:rPr>
                        <a:t>N/A</a:t>
                      </a:r>
                      <a:endParaRPr lang="en-US" sz="1600" b="0" i="0" u="none" strike="noStrike" dirty="0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720" marR="45720" anchor="b"/>
                </a:tc>
                <a:extLst>
                  <a:ext uri="{0D108BD9-81ED-4DB2-BD59-A6C34878D82A}">
                    <a16:rowId xmlns:a16="http://schemas.microsoft.com/office/drawing/2014/main" val="4026030433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120154B9-EC6C-5C2C-5C58-6A05F0900145}"/>
              </a:ext>
            </a:extLst>
          </p:cNvPr>
          <p:cNvSpPr txBox="1"/>
          <p:nvPr/>
        </p:nvSpPr>
        <p:spPr>
          <a:xfrm>
            <a:off x="637999" y="5405283"/>
            <a:ext cx="109160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* </a:t>
            </a:r>
            <a:r>
              <a:rPr lang="en-US" sz="1200" dirty="0"/>
              <a:t>  UCSD &amp; UCM use Labviva for content management and shopping, which integrates with Oracle ePro &amp; ERP</a:t>
            </a:r>
          </a:p>
          <a:p>
            <a:r>
              <a:rPr lang="en-US" sz="1200" dirty="0"/>
              <a:t>**  UCSF is implementing Labviva for content management and shopping, integrating with Jaggaer ERP &amp; PeopleSoft (interim) and then Oracle ePro &amp; ERP</a:t>
            </a:r>
          </a:p>
        </p:txBody>
      </p:sp>
    </p:spTree>
    <p:extLst>
      <p:ext uri="{BB962C8B-B14F-4D97-AF65-F5344CB8AC3E}">
        <p14:creationId xmlns:p14="http://schemas.microsoft.com/office/powerpoint/2010/main" val="34338231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A1F3B0-939D-5031-981E-7D79B1A77C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D88C1FC-3504-8D6A-61E6-AD87A9BDA7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39825-731B-5D47-806A-2D6215B4DDB1}" type="datetime1">
              <a:rPr lang="en-US" smtClean="0"/>
              <a:pPr/>
              <a:t>2/18/26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516AF49-433A-A903-E080-B2A6156FE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39AC3-0E75-AD46-AE71-AE18BB921AE3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DF06A2-150F-3B64-85AC-0DF610CB08D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09601" y="493056"/>
            <a:ext cx="10260545" cy="429028"/>
          </a:xfrm>
        </p:spPr>
        <p:txBody>
          <a:bodyPr/>
          <a:lstStyle/>
          <a:p>
            <a:r>
              <a:rPr lang="en-US" dirty="0"/>
              <a:t>Future ePro Landscape – </a:t>
            </a:r>
            <a:r>
              <a:rPr lang="en-US" b="1" dirty="0"/>
              <a:t>Q3 2026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76C96FE-DCC9-1364-57EF-A227C910A32E}"/>
              </a:ext>
            </a:extLst>
          </p:cNvPr>
          <p:cNvSpPr/>
          <p:nvPr/>
        </p:nvSpPr>
        <p:spPr>
          <a:xfrm>
            <a:off x="592854" y="1283925"/>
            <a:ext cx="3644285" cy="429014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10B31988-F24D-119A-05C7-8C1188CC15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0628" y="1416622"/>
            <a:ext cx="2908737" cy="409726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9B31AC87-ECD3-DB16-E21C-0C378FAA71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3930" y="2106586"/>
            <a:ext cx="1037544" cy="1057308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02406E0A-B06B-4957-EA55-262DC332F24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64799" y="4184073"/>
            <a:ext cx="974750" cy="1083055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696A141E-4A24-1CDD-7DFC-977B9A16AC8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16521" y="2157065"/>
            <a:ext cx="1192865" cy="956349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58E089D8-B75A-0DFB-ED22-39DEF6FA0F9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769756" y="3261270"/>
            <a:ext cx="966633" cy="966633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09486B4B-EFC3-5A37-3DF5-28551859FC5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72883" y="4302433"/>
            <a:ext cx="938751" cy="1067212"/>
          </a:xfrm>
          <a:prstGeom prst="rect">
            <a:avLst/>
          </a:prstGeom>
        </p:spPr>
      </p:pic>
      <p:sp>
        <p:nvSpPr>
          <p:cNvPr id="34" name="Rectangle 33">
            <a:extLst>
              <a:ext uri="{FF2B5EF4-FFF2-40B4-BE49-F238E27FC236}">
                <a16:creationId xmlns:a16="http://schemas.microsoft.com/office/drawing/2014/main" id="{3305F06F-90D2-0679-11E8-77A0CC37FB76}"/>
              </a:ext>
            </a:extLst>
          </p:cNvPr>
          <p:cNvSpPr/>
          <p:nvPr/>
        </p:nvSpPr>
        <p:spPr>
          <a:xfrm>
            <a:off x="4487969" y="1273206"/>
            <a:ext cx="3449634" cy="429014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A3AC8CC1-8F34-5991-E631-3472CD4C0817}"/>
              </a:ext>
            </a:extLst>
          </p:cNvPr>
          <p:cNvGrpSpPr/>
          <p:nvPr/>
        </p:nvGrpSpPr>
        <p:grpSpPr>
          <a:xfrm>
            <a:off x="4915486" y="1354887"/>
            <a:ext cx="2692185" cy="3370714"/>
            <a:chOff x="4915486" y="1354887"/>
            <a:chExt cx="2692185" cy="3370714"/>
          </a:xfrm>
        </p:grpSpPr>
        <p:pic>
          <p:nvPicPr>
            <p:cNvPr id="24" name="Picture 23">
              <a:extLst>
                <a:ext uri="{FF2B5EF4-FFF2-40B4-BE49-F238E27FC236}">
                  <a16:creationId xmlns:a16="http://schemas.microsoft.com/office/drawing/2014/main" id="{17F2AC00-4A81-755F-D52A-15DBB5F31466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4944788" y="2465012"/>
              <a:ext cx="997482" cy="1069466"/>
            </a:xfrm>
            <a:prstGeom prst="rect">
              <a:avLst/>
            </a:prstGeom>
          </p:spPr>
        </p:pic>
        <p:pic>
          <p:nvPicPr>
            <p:cNvPr id="27" name="Picture 26">
              <a:extLst>
                <a:ext uri="{FF2B5EF4-FFF2-40B4-BE49-F238E27FC236}">
                  <a16:creationId xmlns:a16="http://schemas.microsoft.com/office/drawing/2014/main" id="{A1D1A40A-4E42-5A29-E39F-6397ACB9EB7C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6558772" y="2558377"/>
              <a:ext cx="1048899" cy="1007766"/>
            </a:xfrm>
            <a:prstGeom prst="rect">
              <a:avLst/>
            </a:prstGeom>
          </p:spPr>
        </p:pic>
        <p:pic>
          <p:nvPicPr>
            <p:cNvPr id="35" name="Picture 34">
              <a:extLst>
                <a:ext uri="{FF2B5EF4-FFF2-40B4-BE49-F238E27FC236}">
                  <a16:creationId xmlns:a16="http://schemas.microsoft.com/office/drawing/2014/main" id="{E0307BEC-64D5-144C-171F-E2FB4F49DB69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4915486" y="1354887"/>
              <a:ext cx="2594601" cy="689159"/>
            </a:xfrm>
            <a:prstGeom prst="rect">
              <a:avLst/>
            </a:prstGeom>
          </p:spPr>
        </p:pic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280A8433-3009-0937-DEED-3EE2567F4EAC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5449363" y="4255521"/>
              <a:ext cx="1712434" cy="470080"/>
            </a:xfrm>
            <a:prstGeom prst="rect">
              <a:avLst/>
            </a:prstGeom>
          </p:spPr>
        </p:pic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B6A49E1A-8B4A-0E5F-5CAA-C9E6821DFB60}"/>
              </a:ext>
            </a:extLst>
          </p:cNvPr>
          <p:cNvGrpSpPr/>
          <p:nvPr/>
        </p:nvGrpSpPr>
        <p:grpSpPr>
          <a:xfrm>
            <a:off x="8188433" y="1068058"/>
            <a:ext cx="3449634" cy="2235644"/>
            <a:chOff x="8287300" y="229369"/>
            <a:chExt cx="3449634" cy="2235644"/>
          </a:xfrm>
        </p:grpSpPr>
        <p:pic>
          <p:nvPicPr>
            <p:cNvPr id="31" name="Picture 30">
              <a:extLst>
                <a:ext uri="{FF2B5EF4-FFF2-40B4-BE49-F238E27FC236}">
                  <a16:creationId xmlns:a16="http://schemas.microsoft.com/office/drawing/2014/main" id="{35DEBF8E-01D1-C6C9-FA1E-C30B190C2D4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8431374" y="913474"/>
              <a:ext cx="1356192" cy="1356192"/>
            </a:xfrm>
            <a:prstGeom prst="rect">
              <a:avLst/>
            </a:prstGeom>
          </p:spPr>
        </p:pic>
        <p:pic>
          <p:nvPicPr>
            <p:cNvPr id="32" name="Picture 31">
              <a:extLst>
                <a:ext uri="{FF2B5EF4-FFF2-40B4-BE49-F238E27FC236}">
                  <a16:creationId xmlns:a16="http://schemas.microsoft.com/office/drawing/2014/main" id="{F29728E5-8789-AFD6-1728-1C835EE8C000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/>
            <a:stretch>
              <a:fillRect/>
            </a:stretch>
          </p:blipFill>
          <p:spPr>
            <a:xfrm>
              <a:off x="10130413" y="1286238"/>
              <a:ext cx="1048212" cy="868333"/>
            </a:xfrm>
            <a:prstGeom prst="rect">
              <a:avLst/>
            </a:prstGeom>
          </p:spPr>
        </p:pic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54FBC2A2-D813-93D2-FED7-7ED8400EBDF9}"/>
                </a:ext>
              </a:extLst>
            </p:cNvPr>
            <p:cNvSpPr/>
            <p:nvPr/>
          </p:nvSpPr>
          <p:spPr>
            <a:xfrm>
              <a:off x="8287300" y="229369"/>
              <a:ext cx="3449634" cy="223564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5832A742-73F1-4569-35DE-9E427F161091}"/>
                </a:ext>
              </a:extLst>
            </p:cNvPr>
            <p:cNvGrpSpPr/>
            <p:nvPr/>
          </p:nvGrpSpPr>
          <p:grpSpPr>
            <a:xfrm>
              <a:off x="8350427" y="351508"/>
              <a:ext cx="3323381" cy="656335"/>
              <a:chOff x="8365119" y="1380912"/>
              <a:chExt cx="3323381" cy="656335"/>
            </a:xfrm>
          </p:grpSpPr>
          <p:pic>
            <p:nvPicPr>
              <p:cNvPr id="7" name="Picture 6">
                <a:extLst>
                  <a:ext uri="{FF2B5EF4-FFF2-40B4-BE49-F238E27FC236}">
                    <a16:creationId xmlns:a16="http://schemas.microsoft.com/office/drawing/2014/main" id="{16C71B76-85FF-F0F2-65CE-9118BA5B6AD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8365119" y="1428369"/>
                <a:ext cx="1625314" cy="495080"/>
              </a:xfrm>
              <a:prstGeom prst="rect">
                <a:avLst/>
              </a:prstGeom>
            </p:spPr>
          </p:pic>
          <p:pic>
            <p:nvPicPr>
              <p:cNvPr id="9" name="Picture 8">
                <a:extLst>
                  <a:ext uri="{FF2B5EF4-FFF2-40B4-BE49-F238E27FC236}">
                    <a16:creationId xmlns:a16="http://schemas.microsoft.com/office/drawing/2014/main" id="{DED38D64-7CCD-0FF9-28AA-88C409FDED8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10265473" y="1380912"/>
                <a:ext cx="1423027" cy="656335"/>
              </a:xfrm>
              <a:prstGeom prst="rect">
                <a:avLst/>
              </a:prstGeom>
            </p:spPr>
          </p:pic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09B1AD0E-64F5-7A79-0462-053DA7F2E5DF}"/>
                  </a:ext>
                </a:extLst>
              </p:cNvPr>
              <p:cNvSpPr txBox="1"/>
              <p:nvPr/>
            </p:nvSpPr>
            <p:spPr>
              <a:xfrm>
                <a:off x="9942271" y="1445238"/>
                <a:ext cx="40566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&amp;</a:t>
                </a:r>
              </a:p>
            </p:txBody>
          </p:sp>
        </p:grpSp>
      </p:grpSp>
      <p:pic>
        <p:nvPicPr>
          <p:cNvPr id="18" name="Picture 17">
            <a:extLst>
              <a:ext uri="{FF2B5EF4-FFF2-40B4-BE49-F238E27FC236}">
                <a16:creationId xmlns:a16="http://schemas.microsoft.com/office/drawing/2014/main" id="{A2E1BD90-3D71-1E45-055B-425EEED85850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8350426" y="3552306"/>
            <a:ext cx="1625314" cy="495080"/>
          </a:xfrm>
          <a:prstGeom prst="rect">
            <a:avLst/>
          </a:prstGeom>
        </p:spPr>
      </p:pic>
      <p:grpSp>
        <p:nvGrpSpPr>
          <p:cNvPr id="38" name="Group 37">
            <a:extLst>
              <a:ext uri="{FF2B5EF4-FFF2-40B4-BE49-F238E27FC236}">
                <a16:creationId xmlns:a16="http://schemas.microsoft.com/office/drawing/2014/main" id="{F5DAE847-1C25-1771-B09F-C0C6E8E124C7}"/>
              </a:ext>
            </a:extLst>
          </p:cNvPr>
          <p:cNvGrpSpPr/>
          <p:nvPr/>
        </p:nvGrpSpPr>
        <p:grpSpPr>
          <a:xfrm>
            <a:off x="8224173" y="3420445"/>
            <a:ext cx="3449634" cy="2235645"/>
            <a:chOff x="8224173" y="3420445"/>
            <a:chExt cx="3449634" cy="2235645"/>
          </a:xfrm>
        </p:grpSpPr>
        <p:pic>
          <p:nvPicPr>
            <p:cNvPr id="30" name="Picture 29">
              <a:extLst>
                <a:ext uri="{FF2B5EF4-FFF2-40B4-BE49-F238E27FC236}">
                  <a16:creationId xmlns:a16="http://schemas.microsoft.com/office/drawing/2014/main" id="{1C6CC004-4327-27F1-85F4-97FEF1E5C799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/>
            <a:stretch>
              <a:fillRect/>
            </a:stretch>
          </p:blipFill>
          <p:spPr>
            <a:xfrm>
              <a:off x="9322290" y="4665930"/>
              <a:ext cx="1192865" cy="562671"/>
            </a:xfrm>
            <a:prstGeom prst="rect">
              <a:avLst/>
            </a:prstGeom>
          </p:spPr>
        </p:pic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BDA29680-6739-9713-E72E-A0F623F6779C}"/>
                </a:ext>
              </a:extLst>
            </p:cNvPr>
            <p:cNvSpPr/>
            <p:nvPr/>
          </p:nvSpPr>
          <p:spPr>
            <a:xfrm>
              <a:off x="8224173" y="3420445"/>
              <a:ext cx="3449634" cy="223564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870EC662-AAD1-7ACC-E086-841F95611549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/>
            <a:stretch>
              <a:fillRect/>
            </a:stretch>
          </p:blipFill>
          <p:spPr>
            <a:xfrm>
              <a:off x="10209547" y="3493232"/>
              <a:ext cx="1423027" cy="656335"/>
            </a:xfrm>
            <a:prstGeom prst="rect">
              <a:avLst/>
            </a:prstGeom>
          </p:spPr>
        </p:pic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BC1217AB-E9A2-36EB-0C2D-3555A95F407A}"/>
                </a:ext>
              </a:extLst>
            </p:cNvPr>
            <p:cNvSpPr txBox="1"/>
            <p:nvPr/>
          </p:nvSpPr>
          <p:spPr>
            <a:xfrm>
              <a:off x="9927578" y="3569175"/>
              <a:ext cx="40566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&amp;</a:t>
              </a:r>
            </a:p>
          </p:txBody>
        </p:sp>
        <p:pic>
          <p:nvPicPr>
            <p:cNvPr id="21" name="Picture 20">
              <a:extLst>
                <a:ext uri="{FF2B5EF4-FFF2-40B4-BE49-F238E27FC236}">
                  <a16:creationId xmlns:a16="http://schemas.microsoft.com/office/drawing/2014/main" id="{D96766B1-170C-3C95-217B-A1508930032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304096" y="3530036"/>
              <a:ext cx="1662789" cy="51735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328188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0848C4-F94A-7671-ED49-EA68821CC2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466B97D-1FD9-9045-80A8-3CE99F7AC2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39825-731B-5D47-806A-2D6215B4DDB1}" type="datetime1">
              <a:rPr lang="en-US" smtClean="0"/>
              <a:pPr/>
              <a:t>2/18/26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4EDBBAA-5FB6-13F0-F639-E136CD98F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39AC3-0E75-AD46-AE71-AE18BB921AE3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454F85-21B7-881C-FAA7-C6C53710BD4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09601" y="493056"/>
            <a:ext cx="10260545" cy="429028"/>
          </a:xfrm>
        </p:spPr>
        <p:txBody>
          <a:bodyPr/>
          <a:lstStyle/>
          <a:p>
            <a:r>
              <a:rPr lang="en-US" dirty="0"/>
              <a:t>Future ePro Landscape – </a:t>
            </a:r>
            <a:r>
              <a:rPr lang="en-US" b="1" dirty="0"/>
              <a:t>Q3 2027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D5E3DC4C-84BC-035E-99A8-CF28AB759CC9}"/>
              </a:ext>
            </a:extLst>
          </p:cNvPr>
          <p:cNvSpPr/>
          <p:nvPr/>
        </p:nvSpPr>
        <p:spPr>
          <a:xfrm>
            <a:off x="592854" y="1283925"/>
            <a:ext cx="3644285" cy="429014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3B22B815-1C69-EE4F-AB9D-BDDAAB79B0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0628" y="1416622"/>
            <a:ext cx="2908737" cy="409726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C13C6CC5-DA73-FAC2-8560-D0C5AB8D6F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3930" y="2106586"/>
            <a:ext cx="1037544" cy="1057308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2500901C-AB4C-E4C7-FDD2-DFCC2CA1CB2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64799" y="4184073"/>
            <a:ext cx="974750" cy="1083055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B064A6B6-7AAE-E9D6-2135-AD5892546F0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16521" y="2157065"/>
            <a:ext cx="1192865" cy="956349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5575D6DE-4BA2-0C19-180C-9368330F63F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769756" y="3261270"/>
            <a:ext cx="966633" cy="966633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08CCBC17-1E94-3185-D358-6389CDEE7A0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72883" y="4302433"/>
            <a:ext cx="938751" cy="1067212"/>
          </a:xfrm>
          <a:prstGeom prst="rect">
            <a:avLst/>
          </a:prstGeom>
        </p:spPr>
      </p:pic>
      <p:sp>
        <p:nvSpPr>
          <p:cNvPr id="34" name="Rectangle 33">
            <a:extLst>
              <a:ext uri="{FF2B5EF4-FFF2-40B4-BE49-F238E27FC236}">
                <a16:creationId xmlns:a16="http://schemas.microsoft.com/office/drawing/2014/main" id="{4CDCE6EF-87BE-2524-5948-AFF62A3B7916}"/>
              </a:ext>
            </a:extLst>
          </p:cNvPr>
          <p:cNvSpPr/>
          <p:nvPr/>
        </p:nvSpPr>
        <p:spPr>
          <a:xfrm>
            <a:off x="4487969" y="1273206"/>
            <a:ext cx="3449634" cy="429014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E89EE7FD-6A5C-A601-B51C-00C3F12DDAD5}"/>
              </a:ext>
            </a:extLst>
          </p:cNvPr>
          <p:cNvGrpSpPr/>
          <p:nvPr/>
        </p:nvGrpSpPr>
        <p:grpSpPr>
          <a:xfrm>
            <a:off x="4915486" y="1354887"/>
            <a:ext cx="2692185" cy="3370714"/>
            <a:chOff x="4915486" y="1354887"/>
            <a:chExt cx="2692185" cy="3370714"/>
          </a:xfrm>
        </p:grpSpPr>
        <p:pic>
          <p:nvPicPr>
            <p:cNvPr id="24" name="Picture 23">
              <a:extLst>
                <a:ext uri="{FF2B5EF4-FFF2-40B4-BE49-F238E27FC236}">
                  <a16:creationId xmlns:a16="http://schemas.microsoft.com/office/drawing/2014/main" id="{92B6DC8E-C472-7B00-22ED-737CF2B8C67B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4944788" y="2465012"/>
              <a:ext cx="997482" cy="1069466"/>
            </a:xfrm>
            <a:prstGeom prst="rect">
              <a:avLst/>
            </a:prstGeom>
          </p:spPr>
        </p:pic>
        <p:pic>
          <p:nvPicPr>
            <p:cNvPr id="27" name="Picture 26">
              <a:extLst>
                <a:ext uri="{FF2B5EF4-FFF2-40B4-BE49-F238E27FC236}">
                  <a16:creationId xmlns:a16="http://schemas.microsoft.com/office/drawing/2014/main" id="{D9D60B61-D95E-8F0B-BF78-3F19FAD127A1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6558772" y="2558377"/>
              <a:ext cx="1048899" cy="1007766"/>
            </a:xfrm>
            <a:prstGeom prst="rect">
              <a:avLst/>
            </a:prstGeom>
          </p:spPr>
        </p:pic>
        <p:pic>
          <p:nvPicPr>
            <p:cNvPr id="35" name="Picture 34">
              <a:extLst>
                <a:ext uri="{FF2B5EF4-FFF2-40B4-BE49-F238E27FC236}">
                  <a16:creationId xmlns:a16="http://schemas.microsoft.com/office/drawing/2014/main" id="{C0CD1556-7041-A7FA-00D8-54DD697A8E74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4915486" y="1354887"/>
              <a:ext cx="2594601" cy="689159"/>
            </a:xfrm>
            <a:prstGeom prst="rect">
              <a:avLst/>
            </a:prstGeom>
          </p:spPr>
        </p:pic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1B894684-E0DC-E745-EA70-8F5EEDA3229C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5449363" y="4255521"/>
              <a:ext cx="1712434" cy="470080"/>
            </a:xfrm>
            <a:prstGeom prst="rect">
              <a:avLst/>
            </a:prstGeom>
          </p:spPr>
        </p:pic>
      </p:grpSp>
      <p:pic>
        <p:nvPicPr>
          <p:cNvPr id="31" name="Picture 30">
            <a:extLst>
              <a:ext uri="{FF2B5EF4-FFF2-40B4-BE49-F238E27FC236}">
                <a16:creationId xmlns:a16="http://schemas.microsoft.com/office/drawing/2014/main" id="{C5A0F42D-8BC7-FF10-F2B6-1A1FAF39745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8322282" y="2321649"/>
            <a:ext cx="1356192" cy="1356192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C5DD2CD0-1070-A7FB-334B-D8DFF13511E0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0124312" y="2585578"/>
            <a:ext cx="1048212" cy="868333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9280BE8D-4F81-FBE2-A6C9-9FCCB018EAB6}"/>
              </a:ext>
            </a:extLst>
          </p:cNvPr>
          <p:cNvSpPr/>
          <p:nvPr/>
        </p:nvSpPr>
        <p:spPr>
          <a:xfrm>
            <a:off x="8149512" y="1253166"/>
            <a:ext cx="3449634" cy="432090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F76C3E5D-9726-3E4C-8E1F-6C83DF561AE9}"/>
              </a:ext>
            </a:extLst>
          </p:cNvPr>
          <p:cNvGrpSpPr/>
          <p:nvPr/>
        </p:nvGrpSpPr>
        <p:grpSpPr>
          <a:xfrm>
            <a:off x="8212639" y="1375306"/>
            <a:ext cx="3323381" cy="781759"/>
            <a:chOff x="8365119" y="1380912"/>
            <a:chExt cx="3323381" cy="656335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EF2F34E1-DC62-5AE9-6B13-E27B35FD5AC3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/>
            <a:stretch>
              <a:fillRect/>
            </a:stretch>
          </p:blipFill>
          <p:spPr>
            <a:xfrm>
              <a:off x="8365119" y="1428369"/>
              <a:ext cx="1625314" cy="495080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329D4A79-21F0-676D-36D6-CEC215A62591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/>
            <a:stretch>
              <a:fillRect/>
            </a:stretch>
          </p:blipFill>
          <p:spPr>
            <a:xfrm>
              <a:off x="10265473" y="1380912"/>
              <a:ext cx="1423027" cy="656335"/>
            </a:xfrm>
            <a:prstGeom prst="rect">
              <a:avLst/>
            </a:prstGeom>
          </p:spPr>
        </p:pic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33F1095C-9242-3355-7EE1-EDD714B33E90}"/>
                </a:ext>
              </a:extLst>
            </p:cNvPr>
            <p:cNvSpPr txBox="1"/>
            <p:nvPr/>
          </p:nvSpPr>
          <p:spPr>
            <a:xfrm>
              <a:off x="9942271" y="1445238"/>
              <a:ext cx="40566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&amp;</a:t>
              </a:r>
            </a:p>
          </p:txBody>
        </p:sp>
      </p:grpSp>
      <p:pic>
        <p:nvPicPr>
          <p:cNvPr id="8" name="Picture 7">
            <a:extLst>
              <a:ext uri="{FF2B5EF4-FFF2-40B4-BE49-F238E27FC236}">
                <a16:creationId xmlns:a16="http://schemas.microsoft.com/office/drawing/2014/main" id="{2607143A-58EC-5732-1647-AEC5EF1F4715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9197354" y="4081647"/>
            <a:ext cx="1192865" cy="562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42337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A47648-3D43-6167-CB86-BBA456B033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590CD18-5526-4A3C-7ABB-76C449A015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39825-731B-5D47-806A-2D6215B4DDB1}" type="datetime1">
              <a:rPr lang="en-US" smtClean="0"/>
              <a:pPr/>
              <a:t>2/18/26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5A58494-EA7A-3A77-B886-8C8E903BC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39AC3-0E75-AD46-AE71-AE18BB921AE3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D529ACE-AF99-A690-141D-E91730423AE4}"/>
              </a:ext>
            </a:extLst>
          </p:cNvPr>
          <p:cNvSpPr/>
          <p:nvPr/>
        </p:nvSpPr>
        <p:spPr>
          <a:xfrm>
            <a:off x="592854" y="1283926"/>
            <a:ext cx="3256075" cy="213925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19EB189E-1A7E-24A6-061A-CD2663D01A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58905" y="2222375"/>
            <a:ext cx="997482" cy="1069466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FAE580F3-6A31-D17B-C60E-C3EEBA3CFC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4296" y="2135160"/>
            <a:ext cx="1037544" cy="1057308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9FAAC581-BB4F-D126-AB74-FF2ECEF47F4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3380" y="4408848"/>
            <a:ext cx="974750" cy="1083055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98D4BDF8-E51E-2BC6-AB5C-47960517DB1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41320" y="2280029"/>
            <a:ext cx="1048899" cy="1007766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F5089796-4118-DF79-5D7A-A248C10EC22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25750" y="2202365"/>
            <a:ext cx="1192865" cy="956349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75326D9E-20B0-0554-D825-B275DFF6DFD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401581" y="4533117"/>
            <a:ext cx="966633" cy="966633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A3D84CF8-FC90-8821-1E7D-69C2C59D863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304504" y="2424211"/>
            <a:ext cx="1192865" cy="562671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B6ACDD7F-6148-FBE4-DD94-8585BD3176A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158346" y="2027450"/>
            <a:ext cx="1356192" cy="1356192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3982A565-A74F-97EC-9844-11C7F2ABBFA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244999" y="1301912"/>
            <a:ext cx="1216529" cy="1007766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557FC531-D248-17D2-DDCD-826F103270F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765825" y="4446960"/>
            <a:ext cx="938751" cy="1067212"/>
          </a:xfrm>
          <a:prstGeom prst="rect">
            <a:avLst/>
          </a:prstGeom>
        </p:spPr>
      </p:pic>
      <p:sp>
        <p:nvSpPr>
          <p:cNvPr id="34" name="Rectangle 33">
            <a:extLst>
              <a:ext uri="{FF2B5EF4-FFF2-40B4-BE49-F238E27FC236}">
                <a16:creationId xmlns:a16="http://schemas.microsoft.com/office/drawing/2014/main" id="{0EB58986-8DCA-C7B5-7C2D-8693DE3163E2}"/>
              </a:ext>
            </a:extLst>
          </p:cNvPr>
          <p:cNvSpPr/>
          <p:nvPr/>
        </p:nvSpPr>
        <p:spPr>
          <a:xfrm>
            <a:off x="4488983" y="1283927"/>
            <a:ext cx="7110164" cy="214507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4912B4C0-729E-5C4F-EF91-F051D796B05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900244" y="1401880"/>
            <a:ext cx="2594601" cy="689159"/>
          </a:xfrm>
          <a:prstGeom prst="rect">
            <a:avLst/>
          </a:prstGeom>
        </p:spPr>
      </p:pic>
      <p:pic>
        <p:nvPicPr>
          <p:cNvPr id="5122" name="Picture 2" descr="undefined">
            <a:extLst>
              <a:ext uri="{FF2B5EF4-FFF2-40B4-BE49-F238E27FC236}">
                <a16:creationId xmlns:a16="http://schemas.microsoft.com/office/drawing/2014/main" id="{6345B67C-07A7-17B5-9CC6-6169E8FFCC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438741"/>
            <a:ext cx="1900427" cy="4795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F48F130-8ED9-4EB0-239B-15E8C2F29D3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Current ERP Landscape – February 2026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6392FC7-9DDB-905C-0497-B4421668FF4A}"/>
              </a:ext>
            </a:extLst>
          </p:cNvPr>
          <p:cNvSpPr/>
          <p:nvPr/>
        </p:nvSpPr>
        <p:spPr>
          <a:xfrm>
            <a:off x="8351777" y="3790843"/>
            <a:ext cx="3247370" cy="18704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D69E16B-7504-07B1-7D7D-9F788B942B72}"/>
              </a:ext>
            </a:extLst>
          </p:cNvPr>
          <p:cNvSpPr/>
          <p:nvPr/>
        </p:nvSpPr>
        <p:spPr>
          <a:xfrm>
            <a:off x="4488983" y="3790843"/>
            <a:ext cx="3247370" cy="18704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8082453-1404-66E7-688F-FE6293762601}"/>
              </a:ext>
            </a:extLst>
          </p:cNvPr>
          <p:cNvSpPr/>
          <p:nvPr/>
        </p:nvSpPr>
        <p:spPr>
          <a:xfrm>
            <a:off x="626188" y="3790843"/>
            <a:ext cx="3247370" cy="18704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2C29BD8-1336-8929-B400-7C0BC100F274}"/>
              </a:ext>
            </a:extLst>
          </p:cNvPr>
          <p:cNvSpPr txBox="1"/>
          <p:nvPr/>
        </p:nvSpPr>
        <p:spPr>
          <a:xfrm>
            <a:off x="762000" y="3925316"/>
            <a:ext cx="294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+mn-lt"/>
              </a:rPr>
              <a:t>UCLA Financial System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86EF71FE-4390-1298-F66B-740AB8D5A89C}"/>
              </a:ext>
            </a:extLst>
          </p:cNvPr>
          <p:cNvGrpSpPr/>
          <p:nvPr/>
        </p:nvGrpSpPr>
        <p:grpSpPr>
          <a:xfrm>
            <a:off x="4770912" y="3918918"/>
            <a:ext cx="2719686" cy="461665"/>
            <a:chOff x="4652168" y="3848793"/>
            <a:chExt cx="2719686" cy="461665"/>
          </a:xfrm>
        </p:grpSpPr>
        <p:pic>
          <p:nvPicPr>
            <p:cNvPr id="39" name="Graphic 38">
              <a:extLst>
                <a:ext uri="{FF2B5EF4-FFF2-40B4-BE49-F238E27FC236}">
                  <a16:creationId xmlns:a16="http://schemas.microsoft.com/office/drawing/2014/main" id="{7E2AA1C4-7997-FE98-872F-9B8422B3DB73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p:blipFill>
          <p:spPr>
            <a:xfrm>
              <a:off x="4652168" y="3925316"/>
              <a:ext cx="1460500" cy="304800"/>
            </a:xfrm>
            <a:prstGeom prst="rect">
              <a:avLst/>
            </a:prstGeom>
          </p:spPr>
        </p:pic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8847DB89-93A3-51DF-DFAC-D023EF0D3049}"/>
                </a:ext>
              </a:extLst>
            </p:cNvPr>
            <p:cNvSpPr txBox="1"/>
            <p:nvPr/>
          </p:nvSpPr>
          <p:spPr>
            <a:xfrm>
              <a:off x="6111769" y="3848793"/>
              <a:ext cx="126008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000000"/>
                  </a:solidFill>
                  <a:latin typeface="+mn-lt"/>
                </a:rPr>
                <a:t>Banner</a:t>
              </a:r>
              <a:endParaRPr lang="en-US" sz="2400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D0300C0B-9783-220A-D3E1-3F6FA52375BB}"/>
              </a:ext>
            </a:extLst>
          </p:cNvPr>
          <p:cNvGrpSpPr/>
          <p:nvPr/>
        </p:nvGrpSpPr>
        <p:grpSpPr>
          <a:xfrm>
            <a:off x="8831455" y="3925316"/>
            <a:ext cx="2502766" cy="511964"/>
            <a:chOff x="8831455" y="3925316"/>
            <a:chExt cx="2502766" cy="511964"/>
          </a:xfrm>
        </p:grpSpPr>
        <p:pic>
          <p:nvPicPr>
            <p:cNvPr id="16" name="Graphic 15">
              <a:extLst>
                <a:ext uri="{FF2B5EF4-FFF2-40B4-BE49-F238E27FC236}">
                  <a16:creationId xmlns:a16="http://schemas.microsoft.com/office/drawing/2014/main" id="{4F4FB7EC-CDCC-3222-A2EB-78A6BBF46A3B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/>
            </a:stretch>
          </p:blipFill>
          <p:spPr>
            <a:xfrm>
              <a:off x="8831455" y="3925316"/>
              <a:ext cx="1257300" cy="419100"/>
            </a:xfrm>
            <a:prstGeom prst="rect">
              <a:avLst/>
            </a:prstGeom>
          </p:spPr>
        </p:pic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361C1863-1E19-EB2D-3CC0-DD82B3AC3C4F}"/>
                </a:ext>
              </a:extLst>
            </p:cNvPr>
            <p:cNvSpPr txBox="1"/>
            <p:nvPr/>
          </p:nvSpPr>
          <p:spPr>
            <a:xfrm>
              <a:off x="10074136" y="3975615"/>
              <a:ext cx="126008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00B585"/>
                  </a:solidFill>
                  <a:latin typeface="+mn-lt"/>
                </a:rPr>
                <a:t>KFS</a:t>
              </a:r>
              <a:endParaRPr lang="en-US" sz="2400" b="1" dirty="0">
                <a:solidFill>
                  <a:srgbClr val="00B585"/>
                </a:solidFill>
              </a:endParaRPr>
            </a:p>
          </p:txBody>
        </p:sp>
      </p:grpSp>
      <p:pic>
        <p:nvPicPr>
          <p:cNvPr id="4" name="Picture 3">
            <a:extLst>
              <a:ext uri="{FF2B5EF4-FFF2-40B4-BE49-F238E27FC236}">
                <a16:creationId xmlns:a16="http://schemas.microsoft.com/office/drawing/2014/main" id="{7DD6A11A-BC3D-0935-0A1E-C5746979952C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8384552" y="1570755"/>
            <a:ext cx="1598698" cy="47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2185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A93C46-25C6-B34A-616E-28699750E5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1877413-979F-3C65-DFCC-3135885D78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39825-731B-5D47-806A-2D6215B4DDB1}" type="datetime1">
              <a:rPr lang="en-US" smtClean="0"/>
              <a:pPr/>
              <a:t>2/18/26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0D5BDED-6C90-E1F8-B870-6134F04ED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39AC3-0E75-AD46-AE71-AE18BB921AE3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F913AE-7DE5-3830-102B-E7D94654B528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ERP Roadmap and Status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A1304FB6-3BB0-1C0B-65E3-F66F5AF6C0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00065"/>
              </p:ext>
            </p:extLst>
          </p:nvPr>
        </p:nvGraphicFramePr>
        <p:xfrm>
          <a:off x="598832" y="1152461"/>
          <a:ext cx="10970869" cy="4562537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3221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79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055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441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1935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04067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UC Location</a:t>
                      </a:r>
                      <a:endParaRPr lang="en-US" sz="1600" b="1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Current ERP</a:t>
                      </a:r>
                      <a:b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Platform</a:t>
                      </a:r>
                      <a:endParaRPr lang="en-US" sz="1600" b="1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Future</a:t>
                      </a:r>
                      <a:b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ERP Platform</a:t>
                      </a:r>
                      <a:endParaRPr lang="en-US" sz="1600" b="1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bg1"/>
                          </a:solidFill>
                          <a:effectLst/>
                        </a:rPr>
                        <a:t>Status</a:t>
                      </a:r>
                      <a:endParaRPr lang="en-US" sz="1600" b="1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bg1"/>
                          </a:solidFill>
                          <a:effectLst/>
                        </a:rPr>
                        <a:t>Target Date</a:t>
                      </a:r>
                      <a:endParaRPr lang="en-US" sz="1600" b="1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584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u="none" strike="noStrike" dirty="0">
                          <a:solidFill>
                            <a:srgbClr val="595959"/>
                          </a:solidFill>
                          <a:effectLst/>
                        </a:rPr>
                        <a:t>Berkeley</a:t>
                      </a:r>
                      <a:endParaRPr lang="en-US" sz="1600" b="0" i="0" u="none" strike="noStrike" dirty="0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0" marR="0" marT="91440" marB="0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u="none" strike="noStrike" dirty="0">
                          <a:solidFill>
                            <a:srgbClr val="595959"/>
                          </a:solidFill>
                          <a:effectLst/>
                        </a:rPr>
                        <a:t>People Soft</a:t>
                      </a:r>
                      <a:endParaRPr lang="en-US" sz="1600" b="0" i="0" u="none" strike="noStrike" dirty="0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0" marR="0" marT="91440" marB="0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u="none" strike="noStrike" dirty="0">
                          <a:solidFill>
                            <a:srgbClr val="595959"/>
                          </a:solidFill>
                          <a:effectLst/>
                        </a:rPr>
                        <a:t>TBD</a:t>
                      </a:r>
                      <a:endParaRPr lang="en-US" sz="1600" b="0" i="0" u="none" strike="noStrike" dirty="0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0" marR="0" marT="91440" marB="0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u="none" strike="noStrike" dirty="0">
                          <a:solidFill>
                            <a:srgbClr val="595959"/>
                          </a:solidFill>
                          <a:effectLst/>
                        </a:rPr>
                        <a:t>Exploration</a:t>
                      </a:r>
                      <a:endParaRPr lang="en-US" sz="1600" b="0" i="0" u="none" strike="noStrike" dirty="0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0" marR="0" marT="91440" marB="0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u="none" strike="noStrike">
                          <a:solidFill>
                            <a:srgbClr val="595959"/>
                          </a:solidFill>
                          <a:effectLst/>
                        </a:rPr>
                        <a:t>TBD</a:t>
                      </a:r>
                      <a:endParaRPr lang="en-US" sz="1600" b="0" i="0" u="none" strike="noStrike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0" marR="0" marT="9144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584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u="none" strike="noStrike" dirty="0">
                          <a:solidFill>
                            <a:srgbClr val="595959"/>
                          </a:solidFill>
                          <a:effectLst/>
                        </a:rPr>
                        <a:t>Irvine</a:t>
                      </a:r>
                      <a:endParaRPr lang="en-US" sz="1600" b="0" i="0" u="none" strike="noStrike" dirty="0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0" marR="0" marT="91440" marB="0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u="none" strike="noStrike" dirty="0">
                          <a:solidFill>
                            <a:srgbClr val="595959"/>
                          </a:solidFill>
                          <a:effectLst/>
                        </a:rPr>
                        <a:t>KFS</a:t>
                      </a:r>
                      <a:endParaRPr lang="en-US" sz="1600" b="0" i="0" u="none" strike="noStrike" dirty="0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0" marR="0" marT="91440" marB="0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u="none" strike="noStrike" dirty="0">
                          <a:solidFill>
                            <a:srgbClr val="595959"/>
                          </a:solidFill>
                          <a:effectLst/>
                        </a:rPr>
                        <a:t>TBD</a:t>
                      </a:r>
                      <a:endParaRPr lang="en-US" sz="1600" b="0" i="0" u="none" strike="noStrike" dirty="0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0" marR="0" marT="91440" marB="0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u="none" strike="noStrike" dirty="0">
                          <a:solidFill>
                            <a:srgbClr val="595959"/>
                          </a:solidFill>
                          <a:effectLst/>
                        </a:rPr>
                        <a:t>Exploration</a:t>
                      </a:r>
                      <a:endParaRPr lang="en-US" sz="1600" b="0" i="0" u="none" strike="noStrike" dirty="0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0" marR="0" marT="91440" marB="0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u="none" strike="noStrike">
                          <a:solidFill>
                            <a:srgbClr val="595959"/>
                          </a:solidFill>
                          <a:effectLst/>
                        </a:rPr>
                        <a:t>TBD</a:t>
                      </a:r>
                      <a:endParaRPr lang="en-US" sz="1600" b="0" i="0" u="none" strike="noStrike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0" marR="0" marT="9144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584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u="none" strike="noStrike" dirty="0">
                          <a:solidFill>
                            <a:srgbClr val="595959"/>
                          </a:solidFill>
                          <a:effectLst/>
                        </a:rPr>
                        <a:t>San Francisco</a:t>
                      </a:r>
                      <a:endParaRPr lang="en-US" sz="1600" b="0" i="0" u="none" strike="noStrike" dirty="0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0" marR="0" marT="9144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u="none" strike="noStrike" dirty="0">
                          <a:solidFill>
                            <a:srgbClr val="595959"/>
                          </a:solidFill>
                          <a:effectLst/>
                        </a:rPr>
                        <a:t>People Soft</a:t>
                      </a:r>
                      <a:endParaRPr lang="en-US" sz="1600" b="0" i="0" u="none" strike="noStrike" dirty="0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0" marR="0" marT="91440" marB="0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u="none" strike="noStrike" dirty="0">
                          <a:solidFill>
                            <a:srgbClr val="595959"/>
                          </a:solidFill>
                          <a:effectLst/>
                        </a:rPr>
                        <a:t>Oracle</a:t>
                      </a:r>
                      <a:endParaRPr lang="en-US" sz="1600" b="0" i="0" u="none" strike="noStrike" dirty="0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0" marR="0" marT="91440" marB="0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u="none" strike="noStrike" dirty="0">
                          <a:solidFill>
                            <a:srgbClr val="595959"/>
                          </a:solidFill>
                          <a:effectLst/>
                        </a:rPr>
                        <a:t>Planning</a:t>
                      </a:r>
                      <a:endParaRPr lang="en-US" sz="1600" b="0" i="0" u="none" strike="noStrike" dirty="0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0" marR="0" marT="9144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u="none" strike="noStrike" dirty="0">
                          <a:solidFill>
                            <a:srgbClr val="595959"/>
                          </a:solidFill>
                          <a:effectLst/>
                        </a:rPr>
                        <a:t>Jul-27</a:t>
                      </a:r>
                      <a:endParaRPr lang="en-US" sz="1600" b="0" i="0" u="none" strike="noStrike" dirty="0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0" marR="0" marT="9144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584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u="none" strike="noStrike" dirty="0">
                          <a:solidFill>
                            <a:srgbClr val="595959"/>
                          </a:solidFill>
                          <a:effectLst/>
                        </a:rPr>
                        <a:t>Los Angeles</a:t>
                      </a:r>
                      <a:endParaRPr lang="en-US" sz="1600" b="0" i="0" u="none" strike="noStrike" dirty="0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0" marR="0" marT="9144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u="none" strike="noStrike" dirty="0">
                          <a:solidFill>
                            <a:srgbClr val="595959"/>
                          </a:solidFill>
                          <a:effectLst/>
                        </a:rPr>
                        <a:t>UCLA Financial System</a:t>
                      </a:r>
                      <a:endParaRPr lang="en-US" sz="1600" b="0" i="0" u="none" strike="noStrike" dirty="0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0" marR="0" marT="91440" marB="0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u="none" strike="noStrike" dirty="0">
                          <a:solidFill>
                            <a:srgbClr val="595959"/>
                          </a:solidFill>
                          <a:effectLst/>
                        </a:rPr>
                        <a:t>Oracle</a:t>
                      </a:r>
                      <a:endParaRPr lang="en-US" sz="1600" b="0" i="0" u="none" strike="noStrike" dirty="0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0" marR="0" marT="91440" marB="0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u="none" strike="noStrike" dirty="0">
                          <a:solidFill>
                            <a:srgbClr val="595959"/>
                          </a:solidFill>
                          <a:effectLst/>
                        </a:rPr>
                        <a:t>Planning</a:t>
                      </a:r>
                      <a:endParaRPr lang="en-US" sz="1600" b="0" i="0" u="none" strike="noStrike" dirty="0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0" marR="0" marT="9144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u="none" strike="noStrike" dirty="0">
                          <a:solidFill>
                            <a:srgbClr val="595959"/>
                          </a:solidFill>
                          <a:effectLst/>
                        </a:rPr>
                        <a:t>TBD</a:t>
                      </a:r>
                      <a:endParaRPr lang="en-US" sz="1600" b="0" i="0" u="none" strike="noStrike" dirty="0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0" marR="0" marT="9144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584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u="none" strike="noStrike" dirty="0">
                          <a:solidFill>
                            <a:srgbClr val="595959"/>
                          </a:solidFill>
                          <a:effectLst/>
                        </a:rPr>
                        <a:t>Santa Barbara</a:t>
                      </a:r>
                      <a:endParaRPr lang="en-US" sz="1600" b="0" i="0" u="none" strike="noStrike" dirty="0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0" marR="0" marT="91440" marB="0">
                    <a:solidFill>
                      <a:srgbClr val="95D7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u="none" strike="noStrike" dirty="0">
                          <a:solidFill>
                            <a:srgbClr val="595959"/>
                          </a:solidFill>
                          <a:effectLst/>
                        </a:rPr>
                        <a:t>Oracle (7/25)</a:t>
                      </a:r>
                      <a:endParaRPr lang="en-US" sz="1600" b="0" i="0" u="none" strike="noStrike" dirty="0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0" marR="0" marT="91440" marB="0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u="none" strike="noStrike" dirty="0">
                          <a:solidFill>
                            <a:srgbClr val="595959"/>
                          </a:solidFill>
                          <a:effectLst/>
                        </a:rPr>
                        <a:t>N/A</a:t>
                      </a:r>
                      <a:endParaRPr lang="en-US" sz="1600" b="0" i="0" u="none" strike="noStrike" dirty="0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0" marR="0" marT="91440" marB="0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u="none" strike="noStrike" dirty="0">
                          <a:solidFill>
                            <a:srgbClr val="595959"/>
                          </a:solidFill>
                          <a:effectLst/>
                        </a:rPr>
                        <a:t>Stable</a:t>
                      </a:r>
                      <a:endParaRPr lang="en-US" sz="1600" b="0" i="0" u="none" strike="noStrike" dirty="0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0" marR="0" marT="91440" marB="0">
                    <a:solidFill>
                      <a:srgbClr val="95D79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u="none" strike="noStrike" dirty="0">
                          <a:solidFill>
                            <a:srgbClr val="595959"/>
                          </a:solidFill>
                          <a:effectLst/>
                        </a:rPr>
                        <a:t>N/A</a:t>
                      </a:r>
                      <a:endParaRPr lang="en-US" sz="1600" b="0" i="0" u="none" strike="noStrike" dirty="0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0" marR="0" marT="9144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584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u="none" strike="noStrike" dirty="0">
                          <a:solidFill>
                            <a:srgbClr val="595959"/>
                          </a:solidFill>
                          <a:effectLst/>
                        </a:rPr>
                        <a:t>Davis</a:t>
                      </a:r>
                      <a:endParaRPr lang="en-US" sz="1600" b="0" i="0" u="none" strike="noStrike" dirty="0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0" marR="0" marT="91440" marB="0">
                    <a:solidFill>
                      <a:srgbClr val="95D79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u="none" strike="noStrike" dirty="0">
                          <a:solidFill>
                            <a:srgbClr val="595959"/>
                          </a:solidFill>
                          <a:effectLst/>
                        </a:rPr>
                        <a:t>Oracle</a:t>
                      </a:r>
                      <a:endParaRPr lang="en-US" sz="1600" b="0" i="0" u="none" strike="noStrike" dirty="0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0" marR="0" marT="91440" marB="0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u="none" strike="noStrike" dirty="0">
                          <a:solidFill>
                            <a:srgbClr val="595959"/>
                          </a:solidFill>
                          <a:effectLst/>
                        </a:rPr>
                        <a:t>N/A</a:t>
                      </a:r>
                      <a:endParaRPr lang="en-US" sz="1600" b="0" i="0" u="none" strike="noStrike" dirty="0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0" marR="0" marT="91440" marB="0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u="none" strike="noStrike" dirty="0">
                          <a:solidFill>
                            <a:srgbClr val="595959"/>
                          </a:solidFill>
                          <a:effectLst/>
                        </a:rPr>
                        <a:t>Stable</a:t>
                      </a:r>
                      <a:endParaRPr lang="en-US" sz="1600" b="0" i="0" u="none" strike="noStrike" dirty="0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0" marR="0" marT="91440" marB="0">
                    <a:solidFill>
                      <a:srgbClr val="95D79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u="none" strike="noStrike" dirty="0">
                          <a:solidFill>
                            <a:srgbClr val="595959"/>
                          </a:solidFill>
                          <a:effectLst/>
                        </a:rPr>
                        <a:t>N/A</a:t>
                      </a:r>
                      <a:endParaRPr lang="en-US" sz="1600" b="0" i="0" u="none" strike="noStrike" dirty="0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0" marR="0" marT="9144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584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u="none" strike="noStrike" dirty="0">
                          <a:solidFill>
                            <a:srgbClr val="595959"/>
                          </a:solidFill>
                          <a:effectLst/>
                        </a:rPr>
                        <a:t>Merced</a:t>
                      </a:r>
                      <a:endParaRPr lang="en-US" sz="1600" b="0" i="0" u="none" strike="noStrike" dirty="0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0" marR="0" marT="91440" marB="0">
                    <a:solidFill>
                      <a:srgbClr val="95D79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u="none" strike="noStrike" dirty="0">
                          <a:solidFill>
                            <a:srgbClr val="595959"/>
                          </a:solidFill>
                          <a:effectLst/>
                        </a:rPr>
                        <a:t>Oracle</a:t>
                      </a:r>
                      <a:endParaRPr lang="en-US" sz="1600" b="0" i="0" u="none" strike="noStrike" dirty="0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0" marR="0" marT="91440" marB="0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u="none" strike="noStrike" dirty="0">
                          <a:solidFill>
                            <a:srgbClr val="595959"/>
                          </a:solidFill>
                          <a:effectLst/>
                        </a:rPr>
                        <a:t>N/A</a:t>
                      </a:r>
                      <a:endParaRPr lang="en-US" sz="1600" b="0" i="0" u="none" strike="noStrike" dirty="0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0" marR="0" marT="91440" marB="0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u="none" strike="noStrike" dirty="0">
                          <a:solidFill>
                            <a:srgbClr val="595959"/>
                          </a:solidFill>
                          <a:effectLst/>
                        </a:rPr>
                        <a:t>Stable</a:t>
                      </a:r>
                      <a:endParaRPr lang="en-US" sz="1600" b="0" i="0" u="none" strike="noStrike" dirty="0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0" marR="0" marT="91440" marB="0">
                    <a:solidFill>
                      <a:srgbClr val="95D79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u="none" strike="noStrike">
                          <a:solidFill>
                            <a:srgbClr val="595959"/>
                          </a:solidFill>
                          <a:effectLst/>
                        </a:rPr>
                        <a:t>N/A</a:t>
                      </a:r>
                      <a:endParaRPr lang="en-US" sz="1600" b="0" i="0" u="none" strike="noStrike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0" marR="0" marT="9144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584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u="none" strike="noStrike" dirty="0">
                          <a:solidFill>
                            <a:srgbClr val="595959"/>
                          </a:solidFill>
                          <a:effectLst/>
                        </a:rPr>
                        <a:t>Riverside</a:t>
                      </a:r>
                      <a:endParaRPr lang="en-US" sz="1600" b="0" i="0" u="none" strike="noStrike" dirty="0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0" marR="0" marT="91440" marB="0">
                    <a:solidFill>
                      <a:srgbClr val="95D79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u="none" strike="noStrike" dirty="0">
                          <a:solidFill>
                            <a:srgbClr val="595959"/>
                          </a:solidFill>
                          <a:effectLst/>
                        </a:rPr>
                        <a:t>Oracle</a:t>
                      </a:r>
                      <a:endParaRPr lang="en-US" sz="1600" b="0" i="0" u="none" strike="noStrike" dirty="0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0" marR="0" marT="91440" marB="0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u="none" strike="noStrike" dirty="0">
                          <a:solidFill>
                            <a:srgbClr val="595959"/>
                          </a:solidFill>
                          <a:effectLst/>
                        </a:rPr>
                        <a:t>N/A</a:t>
                      </a:r>
                      <a:endParaRPr lang="en-US" sz="1600" b="0" i="0" u="none" strike="noStrike" dirty="0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0" marR="0" marT="91440" marB="0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u="none" strike="noStrike" dirty="0">
                          <a:solidFill>
                            <a:srgbClr val="595959"/>
                          </a:solidFill>
                          <a:effectLst/>
                        </a:rPr>
                        <a:t>Stable</a:t>
                      </a:r>
                      <a:endParaRPr lang="en-US" sz="1600" b="0" i="0" u="none" strike="noStrike" dirty="0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0" marR="0" marT="91440" marB="0">
                    <a:solidFill>
                      <a:srgbClr val="95D79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u="none" strike="noStrike" dirty="0">
                          <a:solidFill>
                            <a:srgbClr val="595959"/>
                          </a:solidFill>
                          <a:effectLst/>
                        </a:rPr>
                        <a:t>N/A</a:t>
                      </a:r>
                      <a:endParaRPr lang="en-US" sz="1600" b="0" i="0" u="none" strike="noStrike" dirty="0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0" marR="0" marT="91440" marB="0"/>
                </a:tc>
                <a:extLst>
                  <a:ext uri="{0D108BD9-81ED-4DB2-BD59-A6C34878D82A}">
                    <a16:rowId xmlns:a16="http://schemas.microsoft.com/office/drawing/2014/main" val="2171637447"/>
                  </a:ext>
                </a:extLst>
              </a:tr>
              <a:tr h="39584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u="none" strike="noStrike" dirty="0">
                          <a:solidFill>
                            <a:srgbClr val="595959"/>
                          </a:solidFill>
                          <a:effectLst/>
                        </a:rPr>
                        <a:t>San Diego</a:t>
                      </a:r>
                      <a:endParaRPr lang="en-US" sz="1600" b="0" i="0" u="none" strike="noStrike" dirty="0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0" marR="0" marT="91440" marB="0">
                    <a:solidFill>
                      <a:srgbClr val="95D79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u="none" strike="noStrike" dirty="0">
                          <a:solidFill>
                            <a:srgbClr val="595959"/>
                          </a:solidFill>
                          <a:effectLst/>
                        </a:rPr>
                        <a:t>Oracle</a:t>
                      </a:r>
                      <a:endParaRPr lang="en-US" sz="1600" b="0" i="0" u="none" strike="noStrike" dirty="0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0" marR="0" marT="91440" marB="0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u="none" strike="noStrike" dirty="0">
                          <a:solidFill>
                            <a:srgbClr val="595959"/>
                          </a:solidFill>
                          <a:effectLst/>
                        </a:rPr>
                        <a:t>N/A</a:t>
                      </a:r>
                      <a:endParaRPr lang="en-US" sz="1600" b="0" i="0" u="none" strike="noStrike" dirty="0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0" marR="0" marT="91440" marB="0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u="none" strike="noStrike" dirty="0">
                          <a:solidFill>
                            <a:srgbClr val="595959"/>
                          </a:solidFill>
                          <a:effectLst/>
                        </a:rPr>
                        <a:t>Stable</a:t>
                      </a:r>
                      <a:endParaRPr lang="en-US" sz="1600" b="0" i="0" u="none" strike="noStrike" dirty="0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0" marR="0" marT="91440" marB="0">
                    <a:solidFill>
                      <a:srgbClr val="95D79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u="none" strike="noStrike" dirty="0">
                          <a:solidFill>
                            <a:srgbClr val="595959"/>
                          </a:solidFill>
                          <a:effectLst/>
                        </a:rPr>
                        <a:t>N/A</a:t>
                      </a:r>
                      <a:endParaRPr lang="en-US" sz="1600" b="0" i="0" u="none" strike="noStrike" dirty="0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0" marR="0" marT="9144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9584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u="none" strike="noStrike" dirty="0">
                          <a:solidFill>
                            <a:srgbClr val="595959"/>
                          </a:solidFill>
                          <a:effectLst/>
                        </a:rPr>
                        <a:t>Santa Cruz</a:t>
                      </a:r>
                      <a:endParaRPr lang="en-US" sz="1600" b="0" i="0" u="none" strike="noStrike" dirty="0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0" marR="0" marT="91440" marB="0">
                    <a:solidFill>
                      <a:srgbClr val="95D79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u="none" strike="noStrike" dirty="0">
                          <a:solidFill>
                            <a:srgbClr val="595959"/>
                          </a:solidFill>
                          <a:effectLst/>
                        </a:rPr>
                        <a:t>Banner</a:t>
                      </a:r>
                      <a:endParaRPr lang="en-US" sz="1600" b="0" i="0" u="none" strike="noStrike" dirty="0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0" marR="0" marT="91440" marB="0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u="none" strike="noStrike" dirty="0">
                          <a:solidFill>
                            <a:srgbClr val="595959"/>
                          </a:solidFill>
                          <a:effectLst/>
                        </a:rPr>
                        <a:t>N/A</a:t>
                      </a:r>
                      <a:endParaRPr lang="en-US" sz="1600" b="0" i="0" u="none" strike="noStrike" dirty="0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0" marR="0" marT="91440" marB="0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u="none" strike="noStrike" dirty="0">
                          <a:solidFill>
                            <a:srgbClr val="595959"/>
                          </a:solidFill>
                          <a:effectLst/>
                        </a:rPr>
                        <a:t>Stable</a:t>
                      </a:r>
                      <a:endParaRPr lang="en-US" sz="1600" b="0" i="0" u="none" strike="noStrike" dirty="0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0" marR="0" marT="91440" marB="0">
                    <a:solidFill>
                      <a:srgbClr val="95D79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u="none" strike="noStrike" dirty="0">
                          <a:solidFill>
                            <a:srgbClr val="595959"/>
                          </a:solidFill>
                          <a:effectLst/>
                        </a:rPr>
                        <a:t>N/A</a:t>
                      </a:r>
                      <a:endParaRPr lang="en-US" sz="1600" b="0" i="0" u="none" strike="noStrike" dirty="0">
                        <a:solidFill>
                          <a:srgbClr val="595959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0" marR="0" marT="9144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63650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A47648-3D43-6167-CB86-BBA456B033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Picture 30">
            <a:extLst>
              <a:ext uri="{FF2B5EF4-FFF2-40B4-BE49-F238E27FC236}">
                <a16:creationId xmlns:a16="http://schemas.microsoft.com/office/drawing/2014/main" id="{B6ACDD7F-6148-FBE4-DD94-8585BD3176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86977" y="3110811"/>
            <a:ext cx="1356192" cy="1356192"/>
          </a:xfrm>
          <a:prstGeom prst="rect">
            <a:avLst/>
          </a:prstGeom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590CD18-5526-4A3C-7ABB-76C449A015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39825-731B-5D47-806A-2D6215B4DDB1}" type="datetime1">
              <a:rPr lang="en-US" smtClean="0"/>
              <a:pPr/>
              <a:t>2/18/26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5A58494-EA7A-3A77-B886-8C8E903BC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39AC3-0E75-AD46-AE71-AE18BB921AE3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D529ACE-AF99-A690-141D-E91730423AE4}"/>
              </a:ext>
            </a:extLst>
          </p:cNvPr>
          <p:cNvSpPr/>
          <p:nvPr/>
        </p:nvSpPr>
        <p:spPr>
          <a:xfrm>
            <a:off x="438896" y="1283926"/>
            <a:ext cx="2760703" cy="199485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19EB189E-1A7E-24A6-061A-CD2663D01A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62760" y="4437280"/>
            <a:ext cx="997482" cy="1069466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FAE580F3-6A31-D17B-C60E-C3EEBA3CFCE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32655" y="2012236"/>
            <a:ext cx="1037544" cy="1057308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98D4BDF8-E51E-2BC6-AB5C-47960517DB1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49298" y="2364157"/>
            <a:ext cx="1048899" cy="1007766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F5089796-4118-DF79-5D7A-A248C10EC22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97055" y="4493839"/>
            <a:ext cx="1192865" cy="956349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75326D9E-20B0-0554-D825-B275DFF6DFD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51077" y="2037294"/>
            <a:ext cx="981407" cy="966633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A3D84CF8-FC90-8821-1E7D-69C2C59D863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709920" y="1571186"/>
            <a:ext cx="1192865" cy="562671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3982A565-A74F-97EC-9844-11C7F2ABBFA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781954" y="2364157"/>
            <a:ext cx="1216529" cy="1007766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557FC531-D248-17D2-DDCD-826F103270F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769003" y="2334434"/>
            <a:ext cx="938751" cy="1067212"/>
          </a:xfrm>
          <a:prstGeom prst="rect">
            <a:avLst/>
          </a:prstGeom>
        </p:spPr>
      </p:pic>
      <p:sp>
        <p:nvSpPr>
          <p:cNvPr id="34" name="Rectangle 33">
            <a:extLst>
              <a:ext uri="{FF2B5EF4-FFF2-40B4-BE49-F238E27FC236}">
                <a16:creationId xmlns:a16="http://schemas.microsoft.com/office/drawing/2014/main" id="{0EB58986-8DCA-C7B5-7C2D-8693DE3163E2}"/>
              </a:ext>
            </a:extLst>
          </p:cNvPr>
          <p:cNvSpPr/>
          <p:nvPr/>
        </p:nvSpPr>
        <p:spPr>
          <a:xfrm>
            <a:off x="6222406" y="1283927"/>
            <a:ext cx="5376740" cy="43606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4912B4C0-729E-5C4F-EF91-F051D796B05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414660" y="1400681"/>
            <a:ext cx="2594601" cy="689159"/>
          </a:xfrm>
          <a:prstGeom prst="rect">
            <a:avLst/>
          </a:prstGeom>
        </p:spPr>
      </p:pic>
      <p:pic>
        <p:nvPicPr>
          <p:cNvPr id="5122" name="Picture 2" descr="undefined">
            <a:extLst>
              <a:ext uri="{FF2B5EF4-FFF2-40B4-BE49-F238E27FC236}">
                <a16:creationId xmlns:a16="http://schemas.microsoft.com/office/drawing/2014/main" id="{6345B67C-07A7-17B5-9CC6-6169E8FFCC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476" y="1449900"/>
            <a:ext cx="1900427" cy="4795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F48F130-8ED9-4EB0-239B-15E8C2F29D3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b="1" dirty="0"/>
              <a:t>Future</a:t>
            </a:r>
            <a:r>
              <a:rPr lang="en-US" dirty="0"/>
              <a:t> ERP Landscape – </a:t>
            </a:r>
            <a:r>
              <a:rPr lang="en-US" b="1" dirty="0"/>
              <a:t>July 2027</a:t>
            </a:r>
          </a:p>
        </p:txBody>
      </p:sp>
      <p:pic>
        <p:nvPicPr>
          <p:cNvPr id="16" name="Graphic 15">
            <a:extLst>
              <a:ext uri="{FF2B5EF4-FFF2-40B4-BE49-F238E27FC236}">
                <a16:creationId xmlns:a16="http://schemas.microsoft.com/office/drawing/2014/main" id="{4F4FB7EC-CDCC-3222-A2EB-78A6BBF46A3B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3783356" y="1433422"/>
            <a:ext cx="1276517" cy="419100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56392FC7-9DDB-905C-0497-B4421668FF4A}"/>
              </a:ext>
            </a:extLst>
          </p:cNvPr>
          <p:cNvSpPr/>
          <p:nvPr/>
        </p:nvSpPr>
        <p:spPr>
          <a:xfrm>
            <a:off x="3391853" y="1298949"/>
            <a:ext cx="2704147" cy="197983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9" name="Graphic 38">
            <a:extLst>
              <a:ext uri="{FF2B5EF4-FFF2-40B4-BE49-F238E27FC236}">
                <a16:creationId xmlns:a16="http://schemas.microsoft.com/office/drawing/2014/main" id="{7E2AA1C4-7997-FE98-872F-9B8422B3DB73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552190" y="3919493"/>
            <a:ext cx="1460500" cy="304800"/>
          </a:xfrm>
          <a:prstGeom prst="rect">
            <a:avLst/>
          </a:prstGeom>
        </p:spPr>
      </p:pic>
      <p:sp>
        <p:nvSpPr>
          <p:cNvPr id="40" name="TextBox 39">
            <a:extLst>
              <a:ext uri="{FF2B5EF4-FFF2-40B4-BE49-F238E27FC236}">
                <a16:creationId xmlns:a16="http://schemas.microsoft.com/office/drawing/2014/main" id="{8847DB89-93A3-51DF-DFAC-D023EF0D3049}"/>
              </a:ext>
            </a:extLst>
          </p:cNvPr>
          <p:cNvSpPr txBox="1"/>
          <p:nvPr/>
        </p:nvSpPr>
        <p:spPr>
          <a:xfrm>
            <a:off x="2019938" y="3866210"/>
            <a:ext cx="12600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latin typeface="+mn-lt"/>
              </a:rPr>
              <a:t>Banner</a:t>
            </a: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361C1863-1E19-EB2D-3CC0-DD82B3AC3C4F}"/>
              </a:ext>
            </a:extLst>
          </p:cNvPr>
          <p:cNvSpPr txBox="1"/>
          <p:nvPr/>
        </p:nvSpPr>
        <p:spPr>
          <a:xfrm>
            <a:off x="5025996" y="1483721"/>
            <a:ext cx="12793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B585"/>
                </a:solidFill>
                <a:latin typeface="+mn-lt"/>
              </a:rPr>
              <a:t>KFS</a:t>
            </a:r>
            <a:endParaRPr lang="en-US" sz="2400" b="1" dirty="0">
              <a:solidFill>
                <a:srgbClr val="00B585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DD6A11A-BC3D-0935-0A1E-C5746979952C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9190351" y="3553867"/>
            <a:ext cx="1712434" cy="47008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AC0411E-C9DC-585F-937C-A43CBFBA9A65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1274949" y="4420542"/>
            <a:ext cx="974750" cy="1083055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36B83BB5-63D3-A85E-35C5-DEDA88231548}"/>
              </a:ext>
            </a:extLst>
          </p:cNvPr>
          <p:cNvSpPr/>
          <p:nvPr/>
        </p:nvSpPr>
        <p:spPr>
          <a:xfrm>
            <a:off x="434274" y="3663937"/>
            <a:ext cx="2754348" cy="198060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ED42E86-D2B4-D7B5-D6A8-9E6AB6B5E7B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208508" y="4413248"/>
            <a:ext cx="938751" cy="1067212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231763BD-FB48-6C87-4104-F58174741A15}"/>
              </a:ext>
            </a:extLst>
          </p:cNvPr>
          <p:cNvSpPr/>
          <p:nvPr/>
        </p:nvSpPr>
        <p:spPr>
          <a:xfrm>
            <a:off x="3369020" y="3663937"/>
            <a:ext cx="2723843" cy="198060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1377A6A-A3F2-9B52-EB47-FE8D02789A6E}"/>
              </a:ext>
            </a:extLst>
          </p:cNvPr>
          <p:cNvSpPr txBox="1"/>
          <p:nvPr/>
        </p:nvSpPr>
        <p:spPr>
          <a:xfrm>
            <a:off x="3392380" y="3879969"/>
            <a:ext cx="294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+mn-lt"/>
              </a:rPr>
              <a:t>UCLA Financial System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992928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PPT template">
      <a:dk1>
        <a:srgbClr val="535353"/>
      </a:dk1>
      <a:lt1>
        <a:srgbClr val="FFFFFF"/>
      </a:lt1>
      <a:dk2>
        <a:srgbClr val="535353"/>
      </a:dk2>
      <a:lt2>
        <a:srgbClr val="FFFFFF"/>
      </a:lt2>
      <a:accent1>
        <a:srgbClr val="0F7EC5"/>
      </a:accent1>
      <a:accent2>
        <a:srgbClr val="11A1FF"/>
      </a:accent2>
      <a:accent3>
        <a:srgbClr val="FECB0A"/>
      </a:accent3>
      <a:accent4>
        <a:srgbClr val="FFF644"/>
      </a:accent4>
      <a:accent5>
        <a:srgbClr val="918577"/>
      </a:accent5>
      <a:accent6>
        <a:srgbClr val="0F0A4C"/>
      </a:accent6>
      <a:hlink>
        <a:srgbClr val="0B003E"/>
      </a:hlink>
      <a:folHlink>
        <a:srgbClr val="554B39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/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6E68379A15B1B4FADC5BD97C0E8541C" ma:contentTypeVersion="1" ma:contentTypeDescription="Create a new document." ma:contentTypeScope="" ma:versionID="84bce4861ec136f14c63efb35d2167eb">
  <xsd:schema xmlns:xsd="http://www.w3.org/2001/XMLSchema" xmlns:xs="http://www.w3.org/2001/XMLSchema" xmlns:p="http://schemas.microsoft.com/office/2006/metadata/properties" xmlns:ns2="c4a7f297-ede0-4589-ba3f-dba18188a217" targetNamespace="http://schemas.microsoft.com/office/2006/metadata/properties" ma:root="true" ma:fieldsID="1a6c4c4c478dd12b40cc76183fbf9a97" ns2:_="">
    <xsd:import namespace="c4a7f297-ede0-4589-ba3f-dba18188a217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a7f297-ede0-4589-ba3f-dba18188a21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8596E78-8542-4C44-B643-E78A196FFBA3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5E69243F-18F2-40F1-9DFF-BA95224C2EB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0E1A9F1-AE8C-490E-8AAA-0C1F1E866F2E}">
  <ds:schemaRefs>
    <ds:schemaRef ds:uri="http://purl.org/dc/dcmitype/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c4a7f297-ede0-4589-ba3f-dba18188a217"/>
    <ds:schemaRef ds:uri="http://purl.org/dc/elements/1.1/"/>
    <ds:schemaRef ds:uri="http://schemas.microsoft.com/office/2006/documentManagement/types"/>
    <ds:schemaRef ds:uri="http://schemas.microsoft.com/office/2006/metadata/properties"/>
  </ds:schemaRefs>
</ds:datastoreItem>
</file>

<file path=customXml/itemProps4.xml><?xml version="1.0" encoding="utf-8"?>
<ds:datastoreItem xmlns:ds="http://schemas.openxmlformats.org/officeDocument/2006/customXml" ds:itemID="{8704B352-C25F-44AA-8774-0A009EA8A7A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4a7f297-ede0-4589-ba3f-dba18188a21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11904</TotalTime>
  <Words>390</Words>
  <Application>Microsoft Macintosh PowerPoint</Application>
  <PresentationFormat>Widescreen</PresentationFormat>
  <Paragraphs>162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Cambria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UC Procurement Template</dc:title>
  <dc:creator>Elizabeth Craig</dc:creator>
  <cp:lastModifiedBy>Renea Davis-Leathers</cp:lastModifiedBy>
  <cp:revision>551</cp:revision>
  <cp:lastPrinted>2026-02-11T22:10:31Z</cp:lastPrinted>
  <dcterms:created xsi:type="dcterms:W3CDTF">2010-12-15T22:40:49Z</dcterms:created>
  <dcterms:modified xsi:type="dcterms:W3CDTF">2026-02-18T23:42:35Z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0x01010016E68379A15B1B4FADC5BD97C0E8541C</vt:lpwstr>
  </property>
</Properties>
</file>